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300" r:id="rId5"/>
    <p:sldId id="289" r:id="rId6"/>
    <p:sldId id="278" r:id="rId7"/>
    <p:sldId id="308" r:id="rId8"/>
    <p:sldId id="307" r:id="rId9"/>
    <p:sldId id="303" r:id="rId10"/>
    <p:sldId id="299" r:id="rId11"/>
    <p:sldId id="310" r:id="rId12"/>
    <p:sldId id="292" r:id="rId13"/>
    <p:sldId id="294" r:id="rId14"/>
    <p:sldId id="284" r:id="rId15"/>
    <p:sldId id="305" r:id="rId16"/>
    <p:sldId id="296" r:id="rId17"/>
    <p:sldId id="309" r:id="rId18"/>
    <p:sldId id="301" r:id="rId19"/>
    <p:sldId id="293" r:id="rId20"/>
    <p:sldId id="291" r:id="rId21"/>
    <p:sldId id="297" r:id="rId22"/>
    <p:sldId id="295" r:id="rId23"/>
    <p:sldId id="290" r:id="rId24"/>
    <p:sldId id="267" r:id="rId25"/>
    <p:sldId id="306" r:id="rId26"/>
  </p:sldIdLst>
  <p:sldSz cx="12192000" cy="6858000"/>
  <p:notesSz cx="6858000" cy="99456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C5D1426F-A4FF-4D90-A1E8-B0ACE0D9D185}">
          <p14:sldIdLst>
            <p14:sldId id="256"/>
            <p14:sldId id="257"/>
            <p14:sldId id="260"/>
            <p14:sldId id="300"/>
            <p14:sldId id="289"/>
            <p14:sldId id="278"/>
            <p14:sldId id="308"/>
            <p14:sldId id="307"/>
            <p14:sldId id="303"/>
            <p14:sldId id="299"/>
            <p14:sldId id="310"/>
            <p14:sldId id="292"/>
            <p14:sldId id="294"/>
            <p14:sldId id="284"/>
            <p14:sldId id="305"/>
            <p14:sldId id="296"/>
            <p14:sldId id="309"/>
            <p14:sldId id="301"/>
            <p14:sldId id="293"/>
            <p14:sldId id="291"/>
            <p14:sldId id="297"/>
            <p14:sldId id="295"/>
            <p14:sldId id="290"/>
            <p14:sldId id="26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4"/>
    <p:restoredTop sz="83660" autoAdjust="0"/>
  </p:normalViewPr>
  <p:slideViewPr>
    <p:cSldViewPr snapToGrid="0">
      <p:cViewPr varScale="1">
        <p:scale>
          <a:sx n="55" d="100"/>
          <a:sy n="55" d="100"/>
        </p:scale>
        <p:origin x="74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7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29261-3EDC-F740-B07D-C5D9DC70DEB1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D3645-FC11-0746-8480-2707779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69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498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849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317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1400" b="1" dirty="0"/>
              <a:t>Stakeholder = Consumatori</a:t>
            </a:r>
          </a:p>
          <a:p>
            <a:pPr algn="just"/>
            <a:r>
              <a:rPr lang="it-IT" sz="1400" dirty="0">
                <a:solidFill>
                  <a:schemeClr val="accent5">
                    <a:lumMod val="50000"/>
                  </a:schemeClr>
                </a:solidFill>
              </a:rPr>
              <a:t>Nel sistema Azienda esistono stakeholder interni (dipendenti e azionisti) ed esterni (clienti, fornitori, consumatori ed associazioni, istituzioni pubbliche, gruppi ambientalisti ed umanitari, sindacati, mass-media).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266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80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59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166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083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9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159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38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74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678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683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562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D3645-FC11-0746-8480-2707779E16F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98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084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6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049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206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 questa definizione manca qualcosa 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Se SI’ cosa?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3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59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62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818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44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A75A1-6138-A3B1-3E88-9AEEBE26F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A29E03-43C0-C467-57E1-B9604421C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99802E-CD2C-0681-7F94-3366EB42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A36-C25C-834F-B254-9ADBACB67EA9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D67F27-02A0-385E-AF31-C2BF881B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185098-19FF-6AEF-E57D-96633BDA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83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69D96-CC4A-0785-FD38-E21F5D04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90841E-121F-11F0-1FCD-59F77A051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6B0D6E-B1A4-D5D5-110F-6C0428C2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5009-B327-BA43-926D-344DCB073718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27340-B967-BD55-87D1-C5B0DAB8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8E6B63-5462-360E-A385-3F06991E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5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F55C055-585F-6AE3-FC66-8E3ECA2F4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DF90ED-7872-45A1-DB37-B52B4C99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D5080-0F39-46AA-8166-C180ADAF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B176-A4BE-6F4F-A660-7204C96DED3F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DEB364-0A7C-9FB7-F8A8-A914E43E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80EB66-5920-3493-B2A1-9081420A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98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BA8F8-DA6B-F028-0901-2A451F15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93BF7F-F890-C102-7CCB-4CC83AF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8C6F2-1531-1661-7137-43482FF1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D94D-965D-E641-99EE-D416AFD2D53F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BBFDF1-4304-FA02-5500-E99E0EF3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1ACA1-1DEC-BF0E-7333-34065A6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64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56626-9FFB-4D7E-F04A-2613F9CD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7B8152-B2B8-97EC-C18D-1141DB84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A5A23-D756-ECEC-2A60-81651252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EB16A-07AD-E048-9985-7742B059A46E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D43113-6427-1808-C377-5B26EFB5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B512BC-8609-3DBF-F0C4-4120A2E2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97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DA929-5B31-0834-4A7E-E76F5CFD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0484CC-7E33-EF5A-FE51-63947AF5C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9FD61C-8D70-C7AE-ED4F-BC62F68DD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52DC5-048D-684E-F559-245D6CB1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ABF47-4C75-2F41-8B05-23E8FD5B10B8}" type="datetime1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92E94C-AD0A-F40F-929A-26FBA258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FCD5D0-6940-1D2A-1DB0-54B4CE48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1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6D0E-A5CE-A959-36C4-544AD80D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FC0688-74C8-73A2-3717-2B47521F7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2C63E9-86BD-C3BB-4DE2-BEC571FA4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8DAF7F-2A2A-283D-5EB5-4389F7599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574A07-A0B1-CF97-3831-736C7D26B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0105C47-AC54-8FA9-B683-DD78CBFB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2AEE-4802-1E43-83AB-C17C7F9B06F6}" type="datetime1">
              <a:rPr lang="it-IT" smtClean="0"/>
              <a:t>07/05/2024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FDDEFB-191A-1709-70F6-2063A244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0503FA-FFA2-59F9-9815-242773E6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04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7ABC2-3D94-2D49-8390-F292105E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8C3F12-FFCC-6E66-201F-EFCB593D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167A-90E8-6C41-A79B-FAACF2C39FEB}" type="datetime1">
              <a:rPr lang="it-IT" smtClean="0"/>
              <a:t>07/05/2024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C95D7F-EF5F-243D-7141-0BDF626C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764093-EFB7-7EDD-E7FD-F4F5EDE4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4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9C131B-386F-6BEF-51A2-925433CE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B4E-D0D8-E441-ABB8-84528D40FD4B}" type="datetime1">
              <a:rPr lang="it-IT" smtClean="0"/>
              <a:t>07/05/2024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34C350-2EFB-870C-102A-03CD7916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BC783-7826-EFB0-62EF-AB06EE61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65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B80AC-C755-9C23-9F8C-37354B90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B68551-B11B-E8D0-EEA8-3568327B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3BA87C-A3E7-B6F1-BC9B-2C44AD1B5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AA5ADB-240F-D4C7-77E5-2169FC69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B0FD-2413-CB46-A6DD-36EE863C9850}" type="datetime1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6839A3-2018-0DC9-C3DF-3593A8DE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94C570-5C2D-5939-DED9-65F86CBC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1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32501-EBF5-4B76-1F94-80FF7E71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5DF9BE-C500-CE13-1BF7-2CB374D1B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BB2B1D-BD71-84B0-4FB4-0F82A66EE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F9C2C-FEA9-7916-D916-B9861B36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30C9-1E42-2E48-97AF-58D6CF705187}" type="datetime1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3F3DEC-9531-9E2B-0782-914A7ED9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27AB3F-76E6-C40B-C290-D81890ED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92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2E881D-D2AE-7D1D-0AE0-FD61EF8D0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E18E15-B67A-7FF1-2257-48C9DA1BC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3E5AFB-1D40-4D47-3F34-1B365C30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7655-016E-044A-B673-9A0787002E0A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943596-1857-78C6-CEE0-21A0D9CFC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ADDEE-849C-F255-019E-6E3DD8C7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56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g_caprotti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linkedin.com/authwall?trk=bf&amp;trkInfo=AQF5ktWb0MwiHQAAAYt6Tg9QujNEQmb55kpxtd3oCwcA2NRic773n6gnJbs-Im-6BLSDhtnzzvxGt1P9GoQMrQQ6rC8anufV4oCCCDC6tdEyW8MzgHo-41L3EvRRx6TO2oQXplA=&amp;original_referer=&amp;sessionRedirect=https%3A%2F%2Fwww.linkedin.com%2Fin%2Fgiuseppe-caprotti%2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@Giuseppe.Caprotti" TargetMode="External"/><Relationship Id="rId5" Type="http://schemas.openxmlformats.org/officeDocument/2006/relationships/hyperlink" Target="https://www.facebook.com/GiuseppeMariaGiorgioCaprotti/" TargetMode="External"/><Relationship Id="rId4" Type="http://schemas.openxmlformats.org/officeDocument/2006/relationships/hyperlink" Target="https://www.instagram.com/leossadeicaprotti/" TargetMode="External"/><Relationship Id="rId9" Type="http://schemas.openxmlformats.org/officeDocument/2006/relationships/hyperlink" Target="http://www.giuseppecaprotti.i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esign, tipografia&#10;&#10;Descrizione generata automaticamente">
            <a:extLst>
              <a:ext uri="{FF2B5EF4-FFF2-40B4-BE49-F238E27FC236}">
                <a16:creationId xmlns:a16="http://schemas.microsoft.com/office/drawing/2014/main" id="{9A13FCB1-7AE0-7B36-E9A0-EDF56CA2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6" y="1483133"/>
            <a:ext cx="11402308" cy="2841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6FA932-746E-5C7C-6AD9-34A5D9E8278B}"/>
              </a:ext>
            </a:extLst>
          </p:cNvPr>
          <p:cNvSpPr txBox="1"/>
          <p:nvPr/>
        </p:nvSpPr>
        <p:spPr>
          <a:xfrm>
            <a:off x="4352574" y="4741530"/>
            <a:ext cx="348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Giuseppe Caprotti</a:t>
            </a:r>
          </a:p>
          <a:p>
            <a:pPr algn="ctr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07 maggio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473750E-1E76-4747-8D93-1C914615B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F063F2-F789-3C95-3CFD-A26075013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0" y="6482219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CE4D82-B4D7-C073-285F-CDD9C7D7DF38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601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35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873824" y="648221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A1A703-3F3A-4C92-18ED-485C0E4C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10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F0437F-3548-567D-7504-D2F112AB2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278" y="610737"/>
            <a:ext cx="4186932" cy="55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32A0776-34FC-EF89-AF0F-B1342378A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222" y="610737"/>
            <a:ext cx="4327501" cy="55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25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177775" y="6482218"/>
            <a:ext cx="49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82" y="2705724"/>
            <a:ext cx="434711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Nuova gestione degli scaffali</a:t>
            </a:r>
            <a:endParaRPr lang="it-IT" altLang="it-IT" sz="2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755849-AC8F-57F6-F424-D5DA7AC05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718" y="579134"/>
            <a:ext cx="3642185" cy="3642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37C2F8-D6DC-809C-7A1B-AAC0DEA9A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033" y="1994594"/>
            <a:ext cx="4257907" cy="425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096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66" y="3796990"/>
            <a:ext cx="9301709" cy="8403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fidelizzazione e il rapporto con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gli stakeholder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DB2EEB-A167-9967-EA41-ED5B838CD5BB}"/>
              </a:ext>
            </a:extLst>
          </p:cNvPr>
          <p:cNvSpPr txBox="1">
            <a:spLocks/>
          </p:cNvSpPr>
          <p:nvPr/>
        </p:nvSpPr>
        <p:spPr>
          <a:xfrm>
            <a:off x="1284515" y="3386432"/>
            <a:ext cx="5072742" cy="268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0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FEF6D0-3B76-EA69-98E5-D2D7CACB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883" y="767211"/>
            <a:ext cx="7110076" cy="5303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4791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44AC49-8C3C-5810-D1FC-8EE769E07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86EA547-8FED-981D-8895-D72F368FE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7A015E-3C04-7E97-027D-3BE7D9C6B0D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7095F0-1F5E-2A7B-D845-97C0730EB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491" y="353901"/>
            <a:ext cx="5864860" cy="610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99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75" y="3008812"/>
            <a:ext cx="2972724" cy="840376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234592" y="6467520"/>
            <a:ext cx="500744" cy="40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DB2EEB-A167-9967-EA41-ED5B838CD5BB}"/>
              </a:ext>
            </a:extLst>
          </p:cNvPr>
          <p:cNvSpPr txBox="1">
            <a:spLocks/>
          </p:cNvSpPr>
          <p:nvPr/>
        </p:nvSpPr>
        <p:spPr>
          <a:xfrm>
            <a:off x="1284515" y="3386432"/>
            <a:ext cx="5072742" cy="268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AECB43A6-867E-864B-5D30-22C856EDF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60" y="3008811"/>
            <a:ext cx="43471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Carta Fidaty</a:t>
            </a:r>
            <a:endParaRPr lang="it-IT" altLang="it-IT" sz="28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0F354F0-ED9B-499F-F7E0-04B87B9EB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56" y="753401"/>
            <a:ext cx="2847822" cy="2847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E75B72C-D8FC-2C33-1316-DA9430F70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401" y="3261727"/>
            <a:ext cx="2613434" cy="261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6855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4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F7574C-F4F1-3BA8-A403-A79BE7E9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24" y="757958"/>
            <a:ext cx="7079593" cy="53420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379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4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E24FAF1-D815-5BC3-8F42-4F9D9CB3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739" y="2865863"/>
            <a:ext cx="2827758" cy="131430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servizi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CDB0E05-6C29-9FDD-BFD3-6BCEC76AC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976" y="975551"/>
            <a:ext cx="4738088" cy="47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1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1DEBC0-2CF3-AC51-A2C6-5F9802194DA7}"/>
              </a:ext>
            </a:extLst>
          </p:cNvPr>
          <p:cNvSpPr txBox="1"/>
          <p:nvPr/>
        </p:nvSpPr>
        <p:spPr>
          <a:xfrm>
            <a:off x="1998177" y="2824521"/>
            <a:ext cx="816269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risultati </a:t>
            </a:r>
            <a:r>
              <a:rPr lang="it-IT" sz="4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della marca Esselunga</a:t>
            </a: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6301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77BDE6-D085-873C-A965-12C7D8C60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42" y="813208"/>
            <a:ext cx="6976715" cy="52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01A4D1-28C8-45C3-2DFE-74B486339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2" y="0"/>
            <a:ext cx="3557128" cy="6858000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copertina e il titolo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9EEB4D-233F-C1AC-F362-5062BED84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251583-5779-5FC7-0510-D04474A9F7E5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3D1D01-62F1-9DA6-CB24-6857FB72B4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7467600" y="395377"/>
            <a:ext cx="4724400" cy="60672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A31E027-7C6C-65FF-6F6D-9F0F99941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116" y="1126914"/>
            <a:ext cx="5177503" cy="4338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534961-C0D3-829D-C005-4B50976F0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908" y="398837"/>
            <a:ext cx="4393707" cy="6079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405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FDE08EB-6F63-C992-C337-D11786BF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38" y="640560"/>
            <a:ext cx="7404771" cy="5537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6007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6142714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5B4C1F7-B919-BFB1-E679-48B261A32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858" y="742362"/>
            <a:ext cx="7136126" cy="5388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231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120412" y="6482218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2ADA19-2001-4BD5-145A-45B98965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1" y="724216"/>
            <a:ext cx="7205018" cy="5409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0687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6079523" y="645788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F8F54A-5988-3AD3-D2AE-D01339D3B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27" y="734552"/>
            <a:ext cx="7079593" cy="5349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678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6" y="395377"/>
            <a:ext cx="4354802" cy="6183490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Sei punti in più di margine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9D8429-B06D-C67D-F354-C539A318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28" y="850094"/>
            <a:ext cx="6727372" cy="4966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8253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6" y="5527693"/>
            <a:ext cx="5938868" cy="881370"/>
          </a:xfr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  <a:t>GRAZIE DELL’ ATTENZIONE!</a:t>
            </a:r>
            <a:b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2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7791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9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5876693" y="6482219"/>
            <a:ext cx="591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4D1DD4-489A-8DEE-B0B8-1485013ABE58}"/>
              </a:ext>
            </a:extLst>
          </p:cNvPr>
          <p:cNvSpPr txBox="1"/>
          <p:nvPr/>
        </p:nvSpPr>
        <p:spPr>
          <a:xfrm>
            <a:off x="2920687" y="839860"/>
            <a:ext cx="6317673" cy="402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SEGUI LE OSSA DEI CAPROTTI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Instagram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Facebook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Youtube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LinkedIn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Twitter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SITO WEB  </a:t>
            </a:r>
            <a:r>
              <a:rPr lang="it-IT" sz="2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www.giuseppecaprotti.it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346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8" y="2079702"/>
            <a:ext cx="7543803" cy="3100039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marketing di «Le ossa»: l’impostazione e i metodi della marca Esselunga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22269" y="64700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2396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0"/>
            <a:ext cx="4778828" cy="684820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prima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«esse lunga»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5D35779-EE40-7C26-5792-4D04D35EA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624A580-7A1F-2529-88C5-AF5C3183B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C45ED2-77E2-3702-B9EA-83F8242F71A7}"/>
              </a:ext>
            </a:extLst>
          </p:cNvPr>
          <p:cNvSpPr txBox="1"/>
          <p:nvPr/>
        </p:nvSpPr>
        <p:spPr>
          <a:xfrm>
            <a:off x="5938745" y="644809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B13272-1075-CF81-AADF-051964775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681" y="1076951"/>
            <a:ext cx="4669971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8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8DA575-BB1E-0DB8-C29D-A9F926237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083" y="3113315"/>
            <a:ext cx="9568543" cy="1088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971932"/>
            <a:ext cx="111143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Definizione di MARCA</a:t>
            </a:r>
          </a:p>
          <a:p>
            <a:pPr algn="ctr"/>
            <a:r>
              <a:rPr lang="it-IT" altLang="it-IT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Fonte: </a:t>
            </a:r>
            <a:r>
              <a:rPr lang="it-IT" altLang="it-IT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 Zingarelli 2002 – Vocabolario della Lingua Italiana</a:t>
            </a:r>
          </a:p>
        </p:txBody>
      </p:sp>
    </p:spTree>
    <p:extLst>
      <p:ext uri="{BB962C8B-B14F-4D97-AF65-F5344CB8AC3E}">
        <p14:creationId xmlns:p14="http://schemas.microsoft.com/office/powerpoint/2010/main" val="307248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7706" y="6457889"/>
            <a:ext cx="28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6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B30E4EF-09EC-DBAA-4C3F-11FB68BC9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600899"/>
              </p:ext>
            </p:extLst>
          </p:nvPr>
        </p:nvGraphicFramePr>
        <p:xfrm>
          <a:off x="315687" y="2296886"/>
          <a:ext cx="11544301" cy="2155371"/>
        </p:xfrm>
        <a:graphic>
          <a:graphicData uri="http://schemas.openxmlformats.org/drawingml/2006/table">
            <a:tbl>
              <a:tblPr firstRow="1" firstCol="1" bandRow="1"/>
              <a:tblGrid>
                <a:gridCol w="2305591">
                  <a:extLst>
                    <a:ext uri="{9D8B030D-6E8A-4147-A177-3AD203B41FA5}">
                      <a16:colId xmlns:a16="http://schemas.microsoft.com/office/drawing/2014/main" val="2735323772"/>
                    </a:ext>
                  </a:extLst>
                </a:gridCol>
                <a:gridCol w="2840333">
                  <a:extLst>
                    <a:ext uri="{9D8B030D-6E8A-4147-A177-3AD203B41FA5}">
                      <a16:colId xmlns:a16="http://schemas.microsoft.com/office/drawing/2014/main" val="2669774762"/>
                    </a:ext>
                  </a:extLst>
                </a:gridCol>
                <a:gridCol w="3064847">
                  <a:extLst>
                    <a:ext uri="{9D8B030D-6E8A-4147-A177-3AD203B41FA5}">
                      <a16:colId xmlns:a16="http://schemas.microsoft.com/office/drawing/2014/main" val="3196656121"/>
                    </a:ext>
                  </a:extLst>
                </a:gridCol>
                <a:gridCol w="3333530">
                  <a:extLst>
                    <a:ext uri="{9D8B030D-6E8A-4147-A177-3AD203B41FA5}">
                      <a16:colId xmlns:a16="http://schemas.microsoft.com/office/drawing/2014/main" val="2707633751"/>
                    </a:ext>
                  </a:extLst>
                </a:gridCol>
              </a:tblGrid>
              <a:tr h="5310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BRAND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CARATTERISTICA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POSIZIONAMENTO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001335"/>
                  </a:ext>
                </a:extLst>
              </a:tr>
              <a:tr h="549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Esselunga </a:t>
                      </a:r>
                      <a:r>
                        <a:rPr lang="it-IT" sz="28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Prodotto a marchio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endParaRPr lang="it-IT" sz="20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best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Migliore di p.l.* e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</a:t>
                      </a: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marca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649902"/>
                  </a:ext>
                </a:extLst>
              </a:tr>
              <a:tr h="537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Esselunga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Prodotto a marchio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</a:t>
                      </a:r>
                      <a:endParaRPr lang="it-IT" sz="20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Migliore delle altre </a:t>
                      </a:r>
                      <a:r>
                        <a:rPr lang="it-IT" sz="2000" b="1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p.l</a:t>
                      </a: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137751"/>
                  </a:ext>
                </a:extLst>
              </a:tr>
              <a:tr h="537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Fidel</a:t>
                      </a:r>
                      <a:endParaRPr lang="it-IT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Linea Primi Prezzi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good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Buon prodotto per tutti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99455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725E9E8-B31B-DA1E-DC4C-3F4A425B4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87" y="4544612"/>
            <a:ext cx="2658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*Private Label, marche private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A1A703-3F3A-4C92-18ED-485C0E4C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517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76" y="535259"/>
            <a:ext cx="4967617" cy="6043608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negoziazioni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4598C5F-1C0A-1575-119D-F2EBB0F094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5469561" y="388241"/>
            <a:ext cx="6705963" cy="60743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A80447-F7D2-6C6B-972C-42C65261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561" y="621365"/>
            <a:ext cx="2985469" cy="168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A17308C-6100-92E6-0206-44D7CE5EE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289" y="1179678"/>
            <a:ext cx="2886075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8AA82B-F642-F259-BA5B-E260DA570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289" y="3894622"/>
            <a:ext cx="3122253" cy="138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D6F811-72A2-E6F5-51C5-CAC7C2A75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3097" y="2708585"/>
            <a:ext cx="2753218" cy="137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433E76-24FA-E15C-DF44-DE50184ADE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3355" y="5218988"/>
            <a:ext cx="4143867" cy="137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88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5" y="758283"/>
            <a:ext cx="5922269" cy="5820584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Centrale acquisti ESD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6079524" y="64578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E3A6B3-1148-F908-23FB-C57A5A908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900" y="1016131"/>
            <a:ext cx="4845334" cy="48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16" y="1481485"/>
            <a:ext cx="434711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Prodotti e servizi innovativi</a:t>
            </a:r>
          </a:p>
          <a:p>
            <a:pPr algn="ctr"/>
            <a:endParaRPr lang="it-IT" altLang="it-IT" sz="44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it-IT" altLang="it-IT" sz="44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(formaggi confezionati)</a:t>
            </a:r>
            <a:endParaRPr lang="it-IT" altLang="it-IT" sz="28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697F23-0953-9317-340F-04F01372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372" y="1280764"/>
            <a:ext cx="6096000" cy="4095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78773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10080</TotalTime>
  <Words>287</Words>
  <Application>Microsoft Office PowerPoint</Application>
  <PresentationFormat>Widescreen</PresentationFormat>
  <Paragraphs>105</Paragraphs>
  <Slides>25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Garamond</vt:lpstr>
      <vt:lpstr>Helvetica</vt:lpstr>
      <vt:lpstr>Tema di Office</vt:lpstr>
      <vt:lpstr>Presentazione standard di PowerPoint</vt:lpstr>
      <vt:lpstr>La copertina e il titolo </vt:lpstr>
      <vt:lpstr>Il marketing di «Le ossa»: l’impostazione e i metodi della marca Esselunga </vt:lpstr>
      <vt:lpstr>La prima «esse lunga»</vt:lpstr>
      <vt:lpstr> </vt:lpstr>
      <vt:lpstr>Presentazione standard di PowerPoint</vt:lpstr>
      <vt:lpstr> Le negoziazioni </vt:lpstr>
      <vt:lpstr> La Centrale acquisti ESD  </vt:lpstr>
      <vt:lpstr> </vt:lpstr>
      <vt:lpstr>Presentazione standard di PowerPoint</vt:lpstr>
      <vt:lpstr> </vt:lpstr>
      <vt:lpstr>La fidelizzazione e il rapporto con gli stakeholder   </vt:lpstr>
      <vt:lpstr>Presentazione standard di PowerPoint</vt:lpstr>
      <vt:lpstr>Presentazione standard di PowerPoint</vt:lpstr>
      <vt:lpstr> </vt:lpstr>
      <vt:lpstr>Presentazione standard di PowerPoint</vt:lpstr>
      <vt:lpstr>I servizi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Sei punti in più di margine </vt:lpstr>
      <vt:lpstr> GRAZIE DELL’ ATTENZIONE!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Giordani</dc:creator>
  <cp:lastModifiedBy>ES</cp:lastModifiedBy>
  <cp:revision>112</cp:revision>
  <cp:lastPrinted>2024-03-23T14:37:07Z</cp:lastPrinted>
  <dcterms:created xsi:type="dcterms:W3CDTF">2023-12-27T13:10:52Z</dcterms:created>
  <dcterms:modified xsi:type="dcterms:W3CDTF">2024-05-07T08:11:04Z</dcterms:modified>
</cp:coreProperties>
</file>