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98" r:id="rId4"/>
    <p:sldId id="258" r:id="rId5"/>
    <p:sldId id="271" r:id="rId6"/>
    <p:sldId id="267" r:id="rId7"/>
    <p:sldId id="260" r:id="rId8"/>
    <p:sldId id="300" r:id="rId9"/>
    <p:sldId id="289" r:id="rId10"/>
    <p:sldId id="290" r:id="rId11"/>
    <p:sldId id="278" r:id="rId12"/>
    <p:sldId id="299" r:id="rId13"/>
    <p:sldId id="291" r:id="rId14"/>
    <p:sldId id="292" r:id="rId15"/>
    <p:sldId id="293" r:id="rId16"/>
    <p:sldId id="295" r:id="rId17"/>
    <p:sldId id="294" r:id="rId18"/>
    <p:sldId id="284" r:id="rId19"/>
    <p:sldId id="296" r:id="rId20"/>
    <p:sldId id="297" r:id="rId21"/>
    <p:sldId id="288" r:id="rId22"/>
    <p:sldId id="287" r:id="rId23"/>
    <p:sldId id="283" r:id="rId24"/>
    <p:sldId id="270" r:id="rId25"/>
    <p:sldId id="276" r:id="rId26"/>
    <p:sldId id="277" r:id="rId27"/>
  </p:sldIdLst>
  <p:sldSz cx="12192000" cy="6858000"/>
  <p:notesSz cx="6858000" cy="99456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C5D1426F-A4FF-4D90-A1E8-B0ACE0D9D185}">
          <p14:sldIdLst>
            <p14:sldId id="256"/>
            <p14:sldId id="257"/>
            <p14:sldId id="298"/>
            <p14:sldId id="258"/>
            <p14:sldId id="271"/>
            <p14:sldId id="267"/>
            <p14:sldId id="260"/>
            <p14:sldId id="300"/>
            <p14:sldId id="289"/>
            <p14:sldId id="290"/>
            <p14:sldId id="278"/>
            <p14:sldId id="299"/>
            <p14:sldId id="291"/>
            <p14:sldId id="292"/>
            <p14:sldId id="293"/>
            <p14:sldId id="295"/>
            <p14:sldId id="294"/>
            <p14:sldId id="284"/>
            <p14:sldId id="296"/>
            <p14:sldId id="297"/>
            <p14:sldId id="288"/>
            <p14:sldId id="287"/>
            <p14:sldId id="283"/>
            <p14:sldId id="270"/>
            <p14:sldId id="276"/>
            <p14:sldId id="2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4"/>
    <p:restoredTop sz="84895"/>
  </p:normalViewPr>
  <p:slideViewPr>
    <p:cSldViewPr snapToGrid="0">
      <p:cViewPr varScale="1">
        <p:scale>
          <a:sx n="70" d="100"/>
          <a:sy n="70" d="100"/>
        </p:scale>
        <p:origin x="461" y="3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276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D329261-3EDC-F740-B07D-C5D9DC70DEB1}" type="datetimeFigureOut">
              <a:rPr lang="it-IT" smtClean="0"/>
              <a:t>26/03/2024</a:t>
            </a:fld>
            <a:endParaRPr lang="it-IT"/>
          </a:p>
        </p:txBody>
      </p:sp>
      <p:sp>
        <p:nvSpPr>
          <p:cNvPr id="4" name="Segnaposto immagine diapositiva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2ABD3645-FC11-0746-8480-2707779E16F0}" type="slidenum">
              <a:rPr lang="it-IT" smtClean="0"/>
              <a:t>‹N›</a:t>
            </a:fld>
            <a:endParaRPr lang="it-IT"/>
          </a:p>
        </p:txBody>
      </p:sp>
    </p:spTree>
    <p:extLst>
      <p:ext uri="{BB962C8B-B14F-4D97-AF65-F5344CB8AC3E}">
        <p14:creationId xmlns:p14="http://schemas.microsoft.com/office/powerpoint/2010/main" val="199969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ABD3645-FC11-0746-8480-2707779E16F0}" type="slidenum">
              <a:rPr lang="it-IT" smtClean="0"/>
              <a:t>1</a:t>
            </a:fld>
            <a:endParaRPr lang="it-IT"/>
          </a:p>
        </p:txBody>
      </p:sp>
    </p:spTree>
    <p:extLst>
      <p:ext uri="{BB962C8B-B14F-4D97-AF65-F5344CB8AC3E}">
        <p14:creationId xmlns:p14="http://schemas.microsoft.com/office/powerpoint/2010/main" val="423549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D3645-FC11-0746-8480-2707779E16F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39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11</a:t>
            </a:fld>
            <a:endParaRPr lang="it-IT"/>
          </a:p>
        </p:txBody>
      </p:sp>
    </p:spTree>
    <p:extLst>
      <p:ext uri="{BB962C8B-B14F-4D97-AF65-F5344CB8AC3E}">
        <p14:creationId xmlns:p14="http://schemas.microsoft.com/office/powerpoint/2010/main" val="3937592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12</a:t>
            </a:fld>
            <a:endParaRPr lang="it-IT"/>
          </a:p>
        </p:txBody>
      </p:sp>
    </p:spTree>
    <p:extLst>
      <p:ext uri="{BB962C8B-B14F-4D97-AF65-F5344CB8AC3E}">
        <p14:creationId xmlns:p14="http://schemas.microsoft.com/office/powerpoint/2010/main" val="394884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13</a:t>
            </a:fld>
            <a:endParaRPr lang="it-IT"/>
          </a:p>
        </p:txBody>
      </p:sp>
    </p:spTree>
    <p:extLst>
      <p:ext uri="{BB962C8B-B14F-4D97-AF65-F5344CB8AC3E}">
        <p14:creationId xmlns:p14="http://schemas.microsoft.com/office/powerpoint/2010/main" val="2454678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r>
              <a:rPr lang="it-IT" sz="1400" b="1" dirty="0"/>
              <a:t>Stakeholder = Consumatori</a:t>
            </a:r>
          </a:p>
          <a:p>
            <a:pPr algn="just"/>
            <a:r>
              <a:rPr lang="it-IT" sz="1400" dirty="0">
                <a:solidFill>
                  <a:schemeClr val="accent5">
                    <a:lumMod val="50000"/>
                  </a:schemeClr>
                </a:solidFill>
              </a:rPr>
              <a:t>Nel sistema Azienda esistono stakeholder interni (dipendenti e azionisti) ed esterni (clienti, fornitori, consumatori ed associazioni, istituzioni pubbliche, gruppi ambientalisti ed umanitari, sindacati, mass-media).</a:t>
            </a:r>
          </a:p>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14</a:t>
            </a:fld>
            <a:endParaRPr lang="it-IT"/>
          </a:p>
        </p:txBody>
      </p:sp>
    </p:spTree>
    <p:extLst>
      <p:ext uri="{BB962C8B-B14F-4D97-AF65-F5344CB8AC3E}">
        <p14:creationId xmlns:p14="http://schemas.microsoft.com/office/powerpoint/2010/main" val="50526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15</a:t>
            </a:fld>
            <a:endParaRPr lang="it-IT"/>
          </a:p>
        </p:txBody>
      </p:sp>
    </p:spTree>
    <p:extLst>
      <p:ext uri="{BB962C8B-B14F-4D97-AF65-F5344CB8AC3E}">
        <p14:creationId xmlns:p14="http://schemas.microsoft.com/office/powerpoint/2010/main" val="326138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16</a:t>
            </a:fld>
            <a:endParaRPr lang="it-IT"/>
          </a:p>
        </p:txBody>
      </p:sp>
    </p:spTree>
    <p:extLst>
      <p:ext uri="{BB962C8B-B14F-4D97-AF65-F5344CB8AC3E}">
        <p14:creationId xmlns:p14="http://schemas.microsoft.com/office/powerpoint/2010/main" val="172056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b="0" i="0" u="none" strike="noStrike" baseline="0" dirty="0">
                <a:latin typeface="SimonciniGaramondStd"/>
              </a:rPr>
              <a:t>(…) sono semplice “come uno svedese”: la battuta è di mamma Giorgina, che pensa all’Ikea. Mi interessano gli altri e vorrei fare qualcosa per migliorare il mondo. Quando ormai avrò lavorato vent’anni in Esselunga e saremo giunti al culmine del nostro conflitto, imposterò delle operazioni a premi attraverso le quali le Onlus potranno ricevere contributi sia da Esselunga che dai clienti. Arriviamo anche alla stesura del primo bilancio sociale dell’azienda, nel 2003. Il lato sociale del mio carattere, che ho scoperto sin da ragazzo, si rifletterà anche nel lavoro e mi spingerà a introdurre in Esselunga argomenti come la responsabilità sociale delle imprese, di cui in Italia all’epoca non parlava quasi nessuno. Bernardo però non lo apprezza e non si trattiene dallo stigmatizzare in pubblico: mi apostroferà come “assistente sociale”. (…)». (p. 96).</a:t>
            </a:r>
          </a:p>
          <a:p>
            <a:pPr algn="just"/>
            <a:endParaRPr lang="it-IT" sz="1400" b="0" i="0" u="none" strike="noStrike" baseline="0" dirty="0">
              <a:latin typeface="SimonciniGaramondStd"/>
            </a:endParaRPr>
          </a:p>
          <a:p>
            <a:pPr algn="just"/>
            <a:r>
              <a:rPr lang="it-IT" sz="1400" b="0" i="0" u="none" strike="noStrike" baseline="0" dirty="0">
                <a:latin typeface="SimonciniGaramondStd"/>
              </a:rPr>
              <a:t>«(…) faccio guerra alla Coop sui prezzi, soprattutto in Toscana dove sono fortissimi; con il biologico creo i presupposti per portarle via i clienti attenti alla salute e alle tematiche ambientali, spesso con idee di sinistra; nel 2003 pubblichiamo il nostro primo bilancio sociale, raccontando le nostre iniziative per contenere il livello dei prezzi, rispettare i disciplinari dei prodotti e documentare ogni fase del processo produttivo, allargare la gamma dei cibi e delle bevande per rispettare le esigenze delle minoranze etniche e religiose, favorire le attività economiche e l’occupazione sul territorio privilegiando i fornitori di piccole e medie dimensioni e altro ancora. È un bello smacco, perché a livello nazionale a quell’epoca Coop ancora non lo fa. (…). (p. 186).</a:t>
            </a:r>
            <a:endParaRPr lang="it-IT" sz="1400"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17</a:t>
            </a:fld>
            <a:endParaRPr lang="it-IT"/>
          </a:p>
        </p:txBody>
      </p:sp>
    </p:spTree>
    <p:extLst>
      <p:ext uri="{BB962C8B-B14F-4D97-AF65-F5344CB8AC3E}">
        <p14:creationId xmlns:p14="http://schemas.microsoft.com/office/powerpoint/2010/main" val="3123804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2000" dirty="0">
              <a:solidFill>
                <a:srgbClr val="000000"/>
              </a:solidFill>
              <a:effectLst/>
              <a:latin typeface="Helvetica" pitchFamily="2" charset="0"/>
            </a:endParaRPr>
          </a:p>
        </p:txBody>
      </p:sp>
      <p:sp>
        <p:nvSpPr>
          <p:cNvPr id="4" name="Segnaposto numero diapositiva 3"/>
          <p:cNvSpPr>
            <a:spLocks noGrp="1"/>
          </p:cNvSpPr>
          <p:nvPr>
            <p:ph type="sldNum" sz="quarter" idx="5"/>
          </p:nvPr>
        </p:nvSpPr>
        <p:spPr/>
        <p:txBody>
          <a:bodyPr/>
          <a:lstStyle/>
          <a:p>
            <a:fld id="{2ABD3645-FC11-0746-8480-2707779E16F0}" type="slidenum">
              <a:rPr lang="it-IT" smtClean="0"/>
              <a:t>18</a:t>
            </a:fld>
            <a:endParaRPr lang="it-IT"/>
          </a:p>
        </p:txBody>
      </p:sp>
    </p:spTree>
    <p:extLst>
      <p:ext uri="{BB962C8B-B14F-4D97-AF65-F5344CB8AC3E}">
        <p14:creationId xmlns:p14="http://schemas.microsoft.com/office/powerpoint/2010/main" val="273059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19</a:t>
            </a:fld>
            <a:endParaRPr lang="it-IT"/>
          </a:p>
        </p:txBody>
      </p:sp>
    </p:spTree>
    <p:extLst>
      <p:ext uri="{BB962C8B-B14F-4D97-AF65-F5344CB8AC3E}">
        <p14:creationId xmlns:p14="http://schemas.microsoft.com/office/powerpoint/2010/main" val="101408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“A casa ci sono anche tanti bei momenti. (…) Quando ci dedica un po’ di tempo, facciamo una gita insieme. In alcune occasioni andiamo a Morimondo, dove lui va a caccia. Nostro padre, però, ha una predilezione per la chiesa di San Bernardino alle Ossa, in piazza Santo Stefano a Milano, dove spesso ci porta la domenica. Il santuario ha la peculiarità di essere decorato con centinaia di ossa e di teschi, accumulati fin dal XIII secolo quando i feretri venivano dissotterrati dal vicino cimitero. E questo particolare, che agli occhi e all’immaginazione di noi bambini risulta piuttosto macabro, ci impressiona molto. Vedremo che ossa e cimiteri saranno quasi una sorta di ossessione, nella vita di Bernardo. (pp. 92-93).”.</a:t>
            </a:r>
          </a:p>
          <a:p>
            <a:pPr algn="just"/>
            <a:endParaRPr lang="it-IT" sz="1400" dirty="0"/>
          </a:p>
          <a:p>
            <a:pPr algn="just"/>
            <a:r>
              <a:rPr lang="it-IT" sz="1400" dirty="0"/>
              <a:t>TESTO BREVE</a:t>
            </a:r>
          </a:p>
          <a:p>
            <a:pPr algn="just"/>
            <a:r>
              <a:rPr lang="it-IT" sz="1400" dirty="0"/>
              <a:t>Quando, da bambini, possiamo trascorrere del tempo libero con nostro padre, una delle mete predilette è </a:t>
            </a:r>
            <a:r>
              <a:rPr lang="it-IT" sz="1400" dirty="0">
                <a:highlight>
                  <a:srgbClr val="FFFF00"/>
                </a:highlight>
              </a:rPr>
              <a:t>il </a:t>
            </a:r>
            <a:r>
              <a:rPr lang="it-IT" sz="1400" b="1" dirty="0">
                <a:highlight>
                  <a:srgbClr val="FFFF00"/>
                </a:highlight>
              </a:rPr>
              <a:t>seicentesco Oratorio di San Bernardino alle Ossa</a:t>
            </a:r>
            <a:r>
              <a:rPr lang="it-IT" sz="1400" dirty="0"/>
              <a:t>, il cui interno è decorato da </a:t>
            </a:r>
            <a:r>
              <a:rPr lang="it-IT" sz="1400" b="1" dirty="0">
                <a:solidFill>
                  <a:schemeClr val="accent5">
                    <a:lumMod val="50000"/>
                  </a:schemeClr>
                </a:solidFill>
              </a:rPr>
              <a:t>centinaia di ossa e teschi esumati dal cimitero del vicino Ospedale del Brolo </a:t>
            </a:r>
            <a:r>
              <a:rPr lang="it-IT" sz="1400" dirty="0"/>
              <a:t>disposti nelle nicchie, sul cornicione, adornano i pilastri, fregiano le porte. E questo particolare, che agli occhi e all’immaginazione di noi bambini risulta piuttosto macabro, ci impressiona molto. Ossa e cimiteri saranno quasi una sorta di ossessione, nella vita di Bernardo.</a:t>
            </a:r>
          </a:p>
          <a:p>
            <a:pPr algn="just"/>
            <a:endParaRPr lang="it-IT" sz="1400" dirty="0"/>
          </a:p>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2</a:t>
            </a:fld>
            <a:endParaRPr lang="it-IT"/>
          </a:p>
        </p:txBody>
      </p:sp>
    </p:spTree>
    <p:extLst>
      <p:ext uri="{BB962C8B-B14F-4D97-AF65-F5344CB8AC3E}">
        <p14:creationId xmlns:p14="http://schemas.microsoft.com/office/powerpoint/2010/main" val="1072174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20</a:t>
            </a:fld>
            <a:endParaRPr lang="it-IT"/>
          </a:p>
        </p:txBody>
      </p:sp>
    </p:spTree>
    <p:extLst>
      <p:ext uri="{BB962C8B-B14F-4D97-AF65-F5344CB8AC3E}">
        <p14:creationId xmlns:p14="http://schemas.microsoft.com/office/powerpoint/2010/main" val="4066683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a:t>I due fratelli litigarono tutta la vita, riuscendo ad esser negli affari dei veri pasticcioni – per non dir peggio -, che mandarono in fallimento ben tre aziende, tra cui la propria.</a:t>
            </a:r>
          </a:p>
          <a:p>
            <a:pPr algn="just"/>
            <a:r>
              <a:rPr lang="it-IT" sz="1400" dirty="0"/>
              <a:t>Ho sempre creduto che, date le circostanze, le loro divergenze fossero inconciliabili anche sul piano umano e fraterno: ma non avevo considerato la formidabile zia Virginia .</a:t>
            </a:r>
          </a:p>
          <a:p>
            <a:pPr algn="just"/>
            <a:r>
              <a:rPr lang="it-IT" sz="1400" dirty="0"/>
              <a:t>Sorella maggiore di Giuseppe, padre dei due fratelli, ispettrice delle scuole comunali per più di trent’anni e donna d’implacabile carità, era abituata a non sentire ragioni e non permise mai che i due nipoti, il suo prediletto Bernardo e il burrascoso Emilio, giungessero a una rottura definitiva. Ad esempio comandava loro di venire a colazione da lei insieme alle mogli, e anche se i due tentavano di eludere l’invito con tutte le scuse possibili la zia poteva lasciar perdere una volta, ironizzando sulle scuse addotte (“hai la febbre anche tu?”), due no. Un esempio è questo bigliettino del 17 giugno 1900, indirizzato a Bernardo: </a:t>
            </a:r>
          </a:p>
          <a:p>
            <a:pPr algn="just"/>
            <a:endParaRPr lang="it-IT" sz="1400" dirty="0"/>
          </a:p>
          <a:p>
            <a:pPr algn="just"/>
            <a:r>
              <a:rPr lang="it-IT" sz="1400" i="1" dirty="0"/>
              <a:t>Mi faresti il piacere, potendolo, di venire da me a colazione martedì alle 11 ore? Vi sarà qui anche l'Emilio e la Maria: ti raccomando poi di non andare in oca./Addio, ti saluta di cuore la tua affezionatissima zia Virginia Caprotti.</a:t>
            </a:r>
          </a:p>
          <a:p>
            <a:pPr algn="just"/>
            <a:endParaRPr lang="it-IT" sz="1400" dirty="0"/>
          </a:p>
          <a:p>
            <a:pPr algn="just"/>
            <a:r>
              <a:rPr lang="it-IT" sz="1400" dirty="0"/>
              <a:t>La buona opera di tenere a bada due uomini che sul lavoro riuscivano a scannarsi sia che fossero concorrenti sia che fossero soci dovette essere continuata con successo da coniugi e </a:t>
            </a:r>
            <a:r>
              <a:rPr lang="it-IT" sz="1400" dirty="0" err="1"/>
              <a:t>mipoti</a:t>
            </a:r>
            <a:r>
              <a:rPr lang="it-IT" sz="1400" dirty="0"/>
              <a:t>, visto che i due, in anni ormai anziani, erano soliti passare il Natale insieme ed assieme a tutta la famiglia.</a:t>
            </a:r>
          </a:p>
          <a:p>
            <a:pPr algn="just"/>
            <a:endParaRPr lang="it-IT" sz="1400" dirty="0"/>
          </a:p>
          <a:p>
            <a:pPr algn="just"/>
            <a:r>
              <a:rPr lang="it-IT" sz="1400" dirty="0"/>
              <a:t>N.B. Lo sfondo è la cartolina con una veduta della chiesa di Albiate ai primi del secolo scorso, fitta di note sempre della zia </a:t>
            </a:r>
            <a:r>
              <a:rPr lang="it-IT" sz="1400" dirty="0" err="1"/>
              <a:t>Virgina</a:t>
            </a:r>
            <a:r>
              <a:rPr lang="it-IT" sz="1400" dirty="0"/>
              <a:t> a Bernardo. Può sembrare una persecuzione, ma ai tempi in cui il telefono non era certo un abitudine la corrispondenza era fittissima, perché a mezzo di bigliettini e cartoline si comunicava anche che le camicie erano pronte da ritirare, oppure moglie e figli sarebbero tornati dalla villeggiatura il prossimo mercoledì vieni a prenderli, note che oggi noi diciamo, appunto, per telefono,</a:t>
            </a:r>
          </a:p>
          <a:p>
            <a:pPr algn="just"/>
            <a:endParaRPr lang="it-IT" sz="1400" dirty="0"/>
          </a:p>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21</a:t>
            </a:fld>
            <a:endParaRPr lang="it-IT"/>
          </a:p>
        </p:txBody>
      </p:sp>
    </p:spTree>
    <p:extLst>
      <p:ext uri="{BB962C8B-B14F-4D97-AF65-F5344CB8AC3E}">
        <p14:creationId xmlns:p14="http://schemas.microsoft.com/office/powerpoint/2010/main" val="538722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22</a:t>
            </a:fld>
            <a:endParaRPr lang="it-IT"/>
          </a:p>
        </p:txBody>
      </p:sp>
    </p:spTree>
    <p:extLst>
      <p:ext uri="{BB962C8B-B14F-4D97-AF65-F5344CB8AC3E}">
        <p14:creationId xmlns:p14="http://schemas.microsoft.com/office/powerpoint/2010/main" val="2510075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ABD3645-FC11-0746-8480-2707779E16F0}" type="slidenum">
              <a:rPr lang="it-IT" smtClean="0"/>
              <a:t>23</a:t>
            </a:fld>
            <a:endParaRPr lang="it-IT"/>
          </a:p>
        </p:txBody>
      </p:sp>
    </p:spTree>
    <p:extLst>
      <p:ext uri="{BB962C8B-B14F-4D97-AF65-F5344CB8AC3E}">
        <p14:creationId xmlns:p14="http://schemas.microsoft.com/office/powerpoint/2010/main" val="630183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ABD3645-FC11-0746-8480-2707779E16F0}" type="slidenum">
              <a:rPr lang="it-IT" smtClean="0"/>
              <a:t>24</a:t>
            </a:fld>
            <a:endParaRPr lang="it-IT"/>
          </a:p>
        </p:txBody>
      </p:sp>
    </p:spTree>
    <p:extLst>
      <p:ext uri="{BB962C8B-B14F-4D97-AF65-F5344CB8AC3E}">
        <p14:creationId xmlns:p14="http://schemas.microsoft.com/office/powerpoint/2010/main" val="2188931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ABD3645-FC11-0746-8480-2707779E16F0}" type="slidenum">
              <a:rPr lang="it-IT" smtClean="0"/>
              <a:t>25</a:t>
            </a:fld>
            <a:endParaRPr lang="it-IT"/>
          </a:p>
        </p:txBody>
      </p:sp>
    </p:spTree>
    <p:extLst>
      <p:ext uri="{BB962C8B-B14F-4D97-AF65-F5344CB8AC3E}">
        <p14:creationId xmlns:p14="http://schemas.microsoft.com/office/powerpoint/2010/main" val="232245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26</a:t>
            </a:fld>
            <a:endParaRPr lang="it-IT"/>
          </a:p>
        </p:txBody>
      </p:sp>
    </p:spTree>
    <p:extLst>
      <p:ext uri="{BB962C8B-B14F-4D97-AF65-F5344CB8AC3E}">
        <p14:creationId xmlns:p14="http://schemas.microsoft.com/office/powerpoint/2010/main" val="213842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400"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3</a:t>
            </a:fld>
            <a:endParaRPr lang="it-IT"/>
          </a:p>
        </p:txBody>
      </p:sp>
    </p:spTree>
    <p:extLst>
      <p:ext uri="{BB962C8B-B14F-4D97-AF65-F5344CB8AC3E}">
        <p14:creationId xmlns:p14="http://schemas.microsoft.com/office/powerpoint/2010/main" val="171920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La propaganda contro di me, va detto, è fortissima. In una riunione del consiglio di amministrazione Bernardo porta la copia di un articolo su uno scivolone in Borsa della casa discografica EMI e dice: “Se fossimo stati quotati il nostro titolo oggi sarebbe crollato”. Tutti fanno mostra di credergli. Come Georges Danton, il triumviro della Rivoluzione francese, vengo condannato senza aver la possibilità di difendermi. Danton fu accusato, fra l’altro, di essere disonesto. Anch’io vengo messo sul banco degli imputati di un processo impalpabile, dove le calunnie circolano in modo indiretto,</a:t>
            </a:r>
          </a:p>
          <a:p>
            <a:pPr algn="just"/>
            <a:r>
              <a:rPr lang="it-IT" sz="1400" dirty="0"/>
              <a:t>con allusioni prima soffiate un po’ ovunque, nei salotti, nelle banche, tra i fornitori, poi inserite in documenti ufficiali, sbandierati ai quattro venti. Questo tribunale immateriale ma terribilmente reale, però, nemmeno mi convoca: non c’è un confronto davanti al giudice, con un’accusa formalizzata e la possibilità di replica. Vengo bollato con il marchio d’infamia. Alla fine del consiglio di amministrazione dove si è presentato sventolando l’articolo sulla casa discografica EMI, che dice: “Pensavo che ti saresti sparato”. In quel momento, con quelle parole che mi trafiggono, non riesco a capire se la sua frase voglia essere una constatazione o un augurio. (pp. 265 – 266).</a:t>
            </a:r>
          </a:p>
        </p:txBody>
      </p:sp>
      <p:sp>
        <p:nvSpPr>
          <p:cNvPr id="4" name="Segnaposto numero diapositiva 3"/>
          <p:cNvSpPr>
            <a:spLocks noGrp="1"/>
          </p:cNvSpPr>
          <p:nvPr>
            <p:ph type="sldNum" sz="quarter" idx="5"/>
          </p:nvPr>
        </p:nvSpPr>
        <p:spPr/>
        <p:txBody>
          <a:bodyPr/>
          <a:lstStyle/>
          <a:p>
            <a:fld id="{2ABD3645-FC11-0746-8480-2707779E16F0}" type="slidenum">
              <a:rPr lang="it-IT" smtClean="0"/>
              <a:t>4</a:t>
            </a:fld>
            <a:endParaRPr lang="it-IT"/>
          </a:p>
        </p:txBody>
      </p:sp>
    </p:spTree>
    <p:extLst>
      <p:ext uri="{BB962C8B-B14F-4D97-AF65-F5344CB8AC3E}">
        <p14:creationId xmlns:p14="http://schemas.microsoft.com/office/powerpoint/2010/main" val="349432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Nei primi giorni del 2004 mi chiama il direttore del personale e mi avverte che Bernardo – senza dirmelo e senza concordare nulla – ha convocato una riunione per la mattina del 9 gennaio, alla quale dovranno essere presenti tutti i dirigenti e i quadri di Esselunga. Il giorno prima mio padre parla con il direttore vendite e gli dice: “Oggi licenzio diversi dirigenti e mio figlio”. In realtà lo farà il giorno successivo, una mattina gelida e grigia. Arrivo all’ingresso alle otto, noto che nel parcheggio ci sono quattro Mercedes nere allineate. Cerco di sorridere e chiedo al guardiano di turno se è arrivata “una delegazione sovietica”. È pallido come un cadavere, non mi risponde. Entro in ufficio e mio padre mi chiama dicendomi di recarmi in sala riunioni. Non ci sarà nessun meeting dei dirigenti: la presunta riunione è stata convocata solo perché tutti siano presenti e allertati, in modo da farli assistere alla drammatica rappresentazione che sta per essere messa in scena. Tre dirigenti, il direttore del personale e altri due, stanno per essere mandati via. Il direttore del personale è stato assunto da Bernardo, ha lavorato per oltre undici anni in Esselunga, ha pranzato ogni giorno a tu per tu in mensa con nostro padre per anni. Bernardo scaricava su di lui persino le faccende di casa, nonostante Giuliana in via del Lauro avesse assunto una segretaria per seguirle. Il secondo dirigente cacciato si occupa di acquisti e, dopo i prodotti freschi, lavora da sette mesi con Bernardo, che lo ha voluto accanto a sé. Il terzo è il responsabile degli acquisti di frutta e verdura. È importante che sia ben chiaro fin d’ora un fatto: dopo aver collezionato nel tempo ogni possibile evidenza sui licenziamenti, mi sembra ormai innegabile che fossero del tutto immotivati e ingiusti. Anni dopo raccoglierò, da terze parti, delle testimonianze che accuseranno l’entourage di mio padre di aver tentato di costruire a tavolino le prove. Le accuse delle presunte malversazioni in verità appaiono parecchio confuse fin dall’inizio. Il torto dei tre malcapitati è quello di ritrovarsi sulla linea di tiro, quando nella realtà mio padre punta il mirino su di me. Per questo motivo qui non voglio ripetere i loro nomi, visto che sono già stati fatti da innumerevoli pubblicazioni, seguendo spesso informazioni distorte e inventate. Penso che morire una volta, emotivamente e lavorativamente parlando, sia più che sufficiente. Noi invece siamo costretti a subire questo supplizio ogni volta che, sui giornali e sui social network, persone non informate dei fatti ci rinfacciano le accuse che abbiamo dovuto affrontare all’epoca. Ogni volta, per tutti noi, è come morire di nuovo.</a:t>
            </a:r>
          </a:p>
          <a:p>
            <a:pPr algn="just"/>
            <a:r>
              <a:rPr lang="it-IT" sz="1400" dirty="0"/>
              <a:t>Dei licenziamenti si occupano Salza e De </a:t>
            </a:r>
            <a:r>
              <a:rPr lang="it-IT" sz="1400" dirty="0" err="1"/>
              <a:t>Gennis</a:t>
            </a:r>
            <a:r>
              <a:rPr lang="it-IT" sz="1400" dirty="0"/>
              <a:t>. La scena ricorda La notte dei generali, con Peter O’Toole, perché i due vanno su e giù per le scale degli uffici, come gli ufficiali tedeschi nel film. Ai tre dirigenti viene ordinato di non toccare nulla di quello che si trova sulle rispettive scrivanie. Vengono caricati ognuno su una delle Mercedes, parcheggiate proprio davanti alle finestre degli uffici, in modo che tutti possano vederli uscire. La quarta automobile parte vuota. Uno dei miei collaboratori di allora, il direttore vendite, mi confiderà di aver pensato di essere lui il destinato alla pubblica gogna e di esservi scampato solo perché, quel giorno, si trovava all’estero per lavoro. Verrà comunque licenziato qualche settimana dopo. Anch’io sono sotto shock, come al risveglio dopo un’anestesia totale. In quel momento non so di che cosa i colleghi possano essere accusati e, pur conoscendo mio padre, non riesco a capacitarmi che possa aver architettato una messinscena tanto grottesca basandosi sul nulla. Entro nel suo ufficio e gli chiedo se la quarta Mercedes, quella andata via vuota, era per me. Mi risponde ridendo: “Non ancora”. (pp. 251 – 252).</a:t>
            </a:r>
          </a:p>
        </p:txBody>
      </p:sp>
      <p:sp>
        <p:nvSpPr>
          <p:cNvPr id="4" name="Segnaposto numero diapositiva 3"/>
          <p:cNvSpPr>
            <a:spLocks noGrp="1"/>
          </p:cNvSpPr>
          <p:nvPr>
            <p:ph type="sldNum" sz="quarter" idx="5"/>
          </p:nvPr>
        </p:nvSpPr>
        <p:spPr/>
        <p:txBody>
          <a:bodyPr/>
          <a:lstStyle/>
          <a:p>
            <a:fld id="{2ABD3645-FC11-0746-8480-2707779E16F0}" type="slidenum">
              <a:rPr lang="it-IT" smtClean="0"/>
              <a:t>5</a:t>
            </a:fld>
            <a:endParaRPr lang="it-IT"/>
          </a:p>
        </p:txBody>
      </p:sp>
    </p:spTree>
    <p:extLst>
      <p:ext uri="{BB962C8B-B14F-4D97-AF65-F5344CB8AC3E}">
        <p14:creationId xmlns:p14="http://schemas.microsoft.com/office/powerpoint/2010/main" val="366665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it-IT" sz="1400" dirty="0"/>
              <a:t>L’atmosfera è talmente pesante che i cacciatori di teste iniziano a chiamare in azienda per vedere se qualcuno dei dirigenti vuole accomodarsi altrove. Lo faccio presente a Bernardo, che fa finta di niente. Capisco che sta per succedere qualcosa. Non riesco a comprendere se gli straordinari aumenti di redditività che la mia gestione ha determinato gli siano indifferenti o se, al contrario, siano la causa scatenante della sua gelosia. Per dare un’idea: nel 1991 Esselunga otteneva un profitto al lordo di tutte le poste finanziarie e fiscali pari al 24,7 per cento delle vendite. Questo margine era garantito quasi per intero (e cioè per il 22,7 per cento) dalla differenza tra il fatturato e il costo dei prodotti, mentre una parte minuscola (appena il 2 per cento) arrivava dai contributi promozionali – i premi per le vendite effettuate durante l’anno – versati dai fornitori. Grazie al mio lavoro sui contratti e alla ridefinizione della politica commerciale, nel 2002 la prima componente dei margini di guadagno era rimasta quasi identica (il 22,5 per cento del fatturato), mentre la seconda era cresciuta a dismisura, raggiungendo l’8,5 per cento. Di conseguenza il margine lordo complessivo era cresciuto di oltre 6 punti percentuali, arrivando al 31 per cento.</a:t>
            </a:r>
          </a:p>
          <a:p>
            <a:pPr algn="just"/>
            <a:r>
              <a:rPr lang="it-IT" sz="1400" dirty="0"/>
              <a:t>Poi arriva Salza, con la sua rivelazione “sui soldi che mancano”. (p, 250),</a:t>
            </a:r>
          </a:p>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6</a:t>
            </a:fld>
            <a:endParaRPr lang="it-IT"/>
          </a:p>
        </p:txBody>
      </p:sp>
    </p:spTree>
    <p:extLst>
      <p:ext uri="{BB962C8B-B14F-4D97-AF65-F5344CB8AC3E}">
        <p14:creationId xmlns:p14="http://schemas.microsoft.com/office/powerpoint/2010/main" val="393308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7</a:t>
            </a:fld>
            <a:endParaRPr lang="it-IT"/>
          </a:p>
        </p:txBody>
      </p:sp>
    </p:spTree>
    <p:extLst>
      <p:ext uri="{BB962C8B-B14F-4D97-AF65-F5344CB8AC3E}">
        <p14:creationId xmlns:p14="http://schemas.microsoft.com/office/powerpoint/2010/main" val="1777049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sz="1400"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8</a:t>
            </a:fld>
            <a:endParaRPr lang="it-IT"/>
          </a:p>
        </p:txBody>
      </p:sp>
    </p:spTree>
    <p:extLst>
      <p:ext uri="{BB962C8B-B14F-4D97-AF65-F5344CB8AC3E}">
        <p14:creationId xmlns:p14="http://schemas.microsoft.com/office/powerpoint/2010/main" val="215120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
                <a:srgbClr val="000066"/>
              </a:buClr>
              <a:buSzTx/>
              <a:buFontTx/>
              <a:buNone/>
              <a:tabLst/>
              <a:defRPr/>
            </a:pPr>
            <a:r>
              <a:rPr kumimoji="0" lang="it-IT" altLang="it-IT"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 questa definizione manca qualcosa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Se SI’ cosa?</a:t>
            </a:r>
          </a:p>
          <a:p>
            <a:endParaRPr lang="it-IT" dirty="0"/>
          </a:p>
        </p:txBody>
      </p:sp>
      <p:sp>
        <p:nvSpPr>
          <p:cNvPr id="4" name="Segnaposto numero diapositiva 3"/>
          <p:cNvSpPr>
            <a:spLocks noGrp="1"/>
          </p:cNvSpPr>
          <p:nvPr>
            <p:ph type="sldNum" sz="quarter" idx="5"/>
          </p:nvPr>
        </p:nvSpPr>
        <p:spPr/>
        <p:txBody>
          <a:bodyPr/>
          <a:lstStyle/>
          <a:p>
            <a:fld id="{2ABD3645-FC11-0746-8480-2707779E16F0}" type="slidenum">
              <a:rPr lang="it-IT" smtClean="0"/>
              <a:t>9</a:t>
            </a:fld>
            <a:endParaRPr lang="it-IT"/>
          </a:p>
        </p:txBody>
      </p:sp>
    </p:spTree>
    <p:extLst>
      <p:ext uri="{BB962C8B-B14F-4D97-AF65-F5344CB8AC3E}">
        <p14:creationId xmlns:p14="http://schemas.microsoft.com/office/powerpoint/2010/main" val="238353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BA75A1-6138-A3B1-3E88-9AEEBE26F17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CA29E03-43C0-C467-57E1-B9604421C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599802E-CD2C-0681-7F94-3366EB424657}"/>
              </a:ext>
            </a:extLst>
          </p:cNvPr>
          <p:cNvSpPr>
            <a:spLocks noGrp="1"/>
          </p:cNvSpPr>
          <p:nvPr>
            <p:ph type="dt" sz="half" idx="10"/>
          </p:nvPr>
        </p:nvSpPr>
        <p:spPr/>
        <p:txBody>
          <a:bodyPr/>
          <a:lstStyle/>
          <a:p>
            <a:fld id="{7AC69A36-C25C-834F-B254-9ADBACB67EA9}" type="datetime1">
              <a:rPr lang="it-IT" smtClean="0"/>
              <a:t>26/03/2024</a:t>
            </a:fld>
            <a:endParaRPr lang="it-IT"/>
          </a:p>
        </p:txBody>
      </p:sp>
      <p:sp>
        <p:nvSpPr>
          <p:cNvPr id="5" name="Segnaposto piè di pagina 4">
            <a:extLst>
              <a:ext uri="{FF2B5EF4-FFF2-40B4-BE49-F238E27FC236}">
                <a16:creationId xmlns:a16="http://schemas.microsoft.com/office/drawing/2014/main" id="{C3D67F27-02A0-385E-AF31-C2BF881B75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185098-19FF-6AEF-E57D-96633BDAD2BD}"/>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343183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C69D96-CC4A-0785-FD38-E21F5D040C3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90841E-121F-11F0-1FCD-59F77A0519A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6B0D6E-B1A4-D5D5-110F-6C0428C28F19}"/>
              </a:ext>
            </a:extLst>
          </p:cNvPr>
          <p:cNvSpPr>
            <a:spLocks noGrp="1"/>
          </p:cNvSpPr>
          <p:nvPr>
            <p:ph type="dt" sz="half" idx="10"/>
          </p:nvPr>
        </p:nvSpPr>
        <p:spPr/>
        <p:txBody>
          <a:bodyPr/>
          <a:lstStyle/>
          <a:p>
            <a:fld id="{5F5B5009-B327-BA43-926D-344DCB073718}" type="datetime1">
              <a:rPr lang="it-IT" smtClean="0"/>
              <a:t>26/03/2024</a:t>
            </a:fld>
            <a:endParaRPr lang="it-IT"/>
          </a:p>
        </p:txBody>
      </p:sp>
      <p:sp>
        <p:nvSpPr>
          <p:cNvPr id="5" name="Segnaposto piè di pagina 4">
            <a:extLst>
              <a:ext uri="{FF2B5EF4-FFF2-40B4-BE49-F238E27FC236}">
                <a16:creationId xmlns:a16="http://schemas.microsoft.com/office/drawing/2014/main" id="{D0F27340-B967-BD55-87D1-C5B0DAB8C1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8E6B63-5462-360E-A385-3F06991E7A4D}"/>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153155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F55C055-585F-6AE3-FC66-8E3ECA2F49F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CDF90ED-7872-45A1-DB37-B52B4C99D4E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6D5080-0F39-46AA-8166-C180ADAF2B7E}"/>
              </a:ext>
            </a:extLst>
          </p:cNvPr>
          <p:cNvSpPr>
            <a:spLocks noGrp="1"/>
          </p:cNvSpPr>
          <p:nvPr>
            <p:ph type="dt" sz="half" idx="10"/>
          </p:nvPr>
        </p:nvSpPr>
        <p:spPr/>
        <p:txBody>
          <a:bodyPr/>
          <a:lstStyle/>
          <a:p>
            <a:fld id="{BAE7B176-A4BE-6F4F-A660-7204C96DED3F}" type="datetime1">
              <a:rPr lang="it-IT" smtClean="0"/>
              <a:t>26/03/2024</a:t>
            </a:fld>
            <a:endParaRPr lang="it-IT"/>
          </a:p>
        </p:txBody>
      </p:sp>
      <p:sp>
        <p:nvSpPr>
          <p:cNvPr id="5" name="Segnaposto piè di pagina 4">
            <a:extLst>
              <a:ext uri="{FF2B5EF4-FFF2-40B4-BE49-F238E27FC236}">
                <a16:creationId xmlns:a16="http://schemas.microsoft.com/office/drawing/2014/main" id="{0BDEB364-0A7C-9FB7-F8A8-A914E43E81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80EB66-5920-3493-B2A1-9081420AC746}"/>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405998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EBA8F8-DA6B-F028-0901-2A451F15EC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93BF7F-F890-C102-7CCB-4CC83AFC242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78C6F2-1531-1661-7137-43482FF1E854}"/>
              </a:ext>
            </a:extLst>
          </p:cNvPr>
          <p:cNvSpPr>
            <a:spLocks noGrp="1"/>
          </p:cNvSpPr>
          <p:nvPr>
            <p:ph type="dt" sz="half" idx="10"/>
          </p:nvPr>
        </p:nvSpPr>
        <p:spPr/>
        <p:txBody>
          <a:bodyPr/>
          <a:lstStyle/>
          <a:p>
            <a:fld id="{AD02D94D-965D-E641-99EE-D416AFD2D53F}" type="datetime1">
              <a:rPr lang="it-IT" smtClean="0"/>
              <a:t>26/03/2024</a:t>
            </a:fld>
            <a:endParaRPr lang="it-IT"/>
          </a:p>
        </p:txBody>
      </p:sp>
      <p:sp>
        <p:nvSpPr>
          <p:cNvPr id="5" name="Segnaposto piè di pagina 4">
            <a:extLst>
              <a:ext uri="{FF2B5EF4-FFF2-40B4-BE49-F238E27FC236}">
                <a16:creationId xmlns:a16="http://schemas.microsoft.com/office/drawing/2014/main" id="{C7BBFDF1-4304-FA02-5500-E99E0EF3F4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61ACA1-1DEC-BF0E-7333-34065A64FEA2}"/>
              </a:ext>
            </a:extLst>
          </p:cNvPr>
          <p:cNvSpPr>
            <a:spLocks noGrp="1"/>
          </p:cNvSpPr>
          <p:nvPr>
            <p:ph type="sldNum" sz="quarter" idx="12"/>
          </p:nvPr>
        </p:nvSpPr>
        <p:spPr/>
        <p:txBody>
          <a:bodyPr/>
          <a:lstStyle/>
          <a:p>
            <a:fld id="{E69A6120-CCA9-C145-8B3A-EEDD17E3F847}" type="slidenum">
              <a:rPr lang="it-IT" smtClean="0"/>
              <a:t>‹N›</a:t>
            </a:fld>
            <a:endParaRPr lang="it-IT" dirty="0"/>
          </a:p>
        </p:txBody>
      </p:sp>
    </p:spTree>
    <p:extLst>
      <p:ext uri="{BB962C8B-B14F-4D97-AF65-F5344CB8AC3E}">
        <p14:creationId xmlns:p14="http://schemas.microsoft.com/office/powerpoint/2010/main" val="415642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056626-9FFB-4D7E-F04A-2613F9CD20E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7B8152-B2B8-97EC-C18D-1141DB845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6CA5A23-D756-ECEC-2A60-8165125245C8}"/>
              </a:ext>
            </a:extLst>
          </p:cNvPr>
          <p:cNvSpPr>
            <a:spLocks noGrp="1"/>
          </p:cNvSpPr>
          <p:nvPr>
            <p:ph type="dt" sz="half" idx="10"/>
          </p:nvPr>
        </p:nvSpPr>
        <p:spPr/>
        <p:txBody>
          <a:bodyPr/>
          <a:lstStyle/>
          <a:p>
            <a:fld id="{A51EB16A-07AD-E048-9985-7742B059A46E}" type="datetime1">
              <a:rPr lang="it-IT" smtClean="0"/>
              <a:t>26/03/2024</a:t>
            </a:fld>
            <a:endParaRPr lang="it-IT"/>
          </a:p>
        </p:txBody>
      </p:sp>
      <p:sp>
        <p:nvSpPr>
          <p:cNvPr id="5" name="Segnaposto piè di pagina 4">
            <a:extLst>
              <a:ext uri="{FF2B5EF4-FFF2-40B4-BE49-F238E27FC236}">
                <a16:creationId xmlns:a16="http://schemas.microsoft.com/office/drawing/2014/main" id="{C7D43113-6427-1808-C377-5B26EFB5B6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B512BC-8609-3DBF-F0C4-4120A2E23864}"/>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118297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9DA929-5B31-0834-4A7E-E76F5CFD639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F0484CC-7E33-EF5A-FE51-63947AF5C82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89FD61C-8D70-C7AE-ED4F-BC62F68DDEB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F452DC5-048D-684E-F559-245D6CB1762A}"/>
              </a:ext>
            </a:extLst>
          </p:cNvPr>
          <p:cNvSpPr>
            <a:spLocks noGrp="1"/>
          </p:cNvSpPr>
          <p:nvPr>
            <p:ph type="dt" sz="half" idx="10"/>
          </p:nvPr>
        </p:nvSpPr>
        <p:spPr/>
        <p:txBody>
          <a:bodyPr/>
          <a:lstStyle/>
          <a:p>
            <a:fld id="{0F6ABF47-4C75-2F41-8B05-23E8FD5B10B8}" type="datetime1">
              <a:rPr lang="it-IT" smtClean="0"/>
              <a:t>26/03/2024</a:t>
            </a:fld>
            <a:endParaRPr lang="it-IT"/>
          </a:p>
        </p:txBody>
      </p:sp>
      <p:sp>
        <p:nvSpPr>
          <p:cNvPr id="6" name="Segnaposto piè di pagina 5">
            <a:extLst>
              <a:ext uri="{FF2B5EF4-FFF2-40B4-BE49-F238E27FC236}">
                <a16:creationId xmlns:a16="http://schemas.microsoft.com/office/drawing/2014/main" id="{6992E94C-AD0A-F40F-929A-26FBA25890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FCD5D0-6940-1D2A-1DB0-54B4CE48B846}"/>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311801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96D0E-A5CE-A959-36C4-544AD80D55E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EFC0688-74C8-73A2-3717-2B47521F74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32C63E9-86BD-C3BB-4DE2-BEC571FA44D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E8DAF7F-2A2A-283D-5EB5-4389F7599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574A07-A0B1-CF97-3831-736C7D26B48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105C47-AC54-8FA9-B683-DD78CBFB2483}"/>
              </a:ext>
            </a:extLst>
          </p:cNvPr>
          <p:cNvSpPr>
            <a:spLocks noGrp="1"/>
          </p:cNvSpPr>
          <p:nvPr>
            <p:ph type="dt" sz="half" idx="10"/>
          </p:nvPr>
        </p:nvSpPr>
        <p:spPr/>
        <p:txBody>
          <a:bodyPr/>
          <a:lstStyle/>
          <a:p>
            <a:fld id="{2E3E2AEE-4802-1E43-83AB-C17C7F9B06F6}" type="datetime1">
              <a:rPr lang="it-IT" smtClean="0"/>
              <a:t>26/03/2024</a:t>
            </a:fld>
            <a:endParaRPr lang="it-IT"/>
          </a:p>
        </p:txBody>
      </p:sp>
      <p:sp>
        <p:nvSpPr>
          <p:cNvPr id="8" name="Segnaposto piè di pagina 7">
            <a:extLst>
              <a:ext uri="{FF2B5EF4-FFF2-40B4-BE49-F238E27FC236}">
                <a16:creationId xmlns:a16="http://schemas.microsoft.com/office/drawing/2014/main" id="{BAFDDEFB-191A-1709-70F6-2063A244F58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90503FA-FFA2-59F9-9815-242773E6B64D}"/>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425604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77ABC2-3D94-2D49-8390-F292105E848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08C3F12-FFCC-6E66-201F-EFCB593D40D5}"/>
              </a:ext>
            </a:extLst>
          </p:cNvPr>
          <p:cNvSpPr>
            <a:spLocks noGrp="1"/>
          </p:cNvSpPr>
          <p:nvPr>
            <p:ph type="dt" sz="half" idx="10"/>
          </p:nvPr>
        </p:nvSpPr>
        <p:spPr/>
        <p:txBody>
          <a:bodyPr/>
          <a:lstStyle/>
          <a:p>
            <a:fld id="{603E167A-90E8-6C41-A79B-FAACF2C39FEB}" type="datetime1">
              <a:rPr lang="it-IT" smtClean="0"/>
              <a:t>26/03/2024</a:t>
            </a:fld>
            <a:endParaRPr lang="it-IT"/>
          </a:p>
        </p:txBody>
      </p:sp>
      <p:sp>
        <p:nvSpPr>
          <p:cNvPr id="4" name="Segnaposto piè di pagina 3">
            <a:extLst>
              <a:ext uri="{FF2B5EF4-FFF2-40B4-BE49-F238E27FC236}">
                <a16:creationId xmlns:a16="http://schemas.microsoft.com/office/drawing/2014/main" id="{97C95D7F-EF5F-243D-7141-0BDF626C15D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4764093-EFB7-7EDD-E7FD-F4F5EDE429AA}"/>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274345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B9C131B-386F-6BEF-51A2-925433CE1EC4}"/>
              </a:ext>
            </a:extLst>
          </p:cNvPr>
          <p:cNvSpPr>
            <a:spLocks noGrp="1"/>
          </p:cNvSpPr>
          <p:nvPr>
            <p:ph type="dt" sz="half" idx="10"/>
          </p:nvPr>
        </p:nvSpPr>
        <p:spPr/>
        <p:txBody>
          <a:bodyPr/>
          <a:lstStyle/>
          <a:p>
            <a:fld id="{F2F69B4E-D0D8-E441-ABB8-84528D40FD4B}" type="datetime1">
              <a:rPr lang="it-IT" smtClean="0"/>
              <a:t>26/03/2024</a:t>
            </a:fld>
            <a:endParaRPr lang="it-IT"/>
          </a:p>
        </p:txBody>
      </p:sp>
      <p:sp>
        <p:nvSpPr>
          <p:cNvPr id="3" name="Segnaposto piè di pagina 2">
            <a:extLst>
              <a:ext uri="{FF2B5EF4-FFF2-40B4-BE49-F238E27FC236}">
                <a16:creationId xmlns:a16="http://schemas.microsoft.com/office/drawing/2014/main" id="{A634C350-2EFB-870C-102A-03CD7916E2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9BC783-7826-EFB0-62EF-AB06EE61E0FD}"/>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203565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AB80AC-C755-9C23-9F8C-37354B90830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0B68551-B11B-E8D0-EEA8-3568327B2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E3BA87C-A3E7-B6F1-BC9B-2C44AD1B5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DAA5ADB-240F-D4C7-77E5-2169FC694BA2}"/>
              </a:ext>
            </a:extLst>
          </p:cNvPr>
          <p:cNvSpPr>
            <a:spLocks noGrp="1"/>
          </p:cNvSpPr>
          <p:nvPr>
            <p:ph type="dt" sz="half" idx="10"/>
          </p:nvPr>
        </p:nvSpPr>
        <p:spPr/>
        <p:txBody>
          <a:bodyPr/>
          <a:lstStyle/>
          <a:p>
            <a:fld id="{F069B0FD-2413-CB46-A6DD-36EE863C9850}" type="datetime1">
              <a:rPr lang="it-IT" smtClean="0"/>
              <a:t>26/03/2024</a:t>
            </a:fld>
            <a:endParaRPr lang="it-IT"/>
          </a:p>
        </p:txBody>
      </p:sp>
      <p:sp>
        <p:nvSpPr>
          <p:cNvPr id="6" name="Segnaposto piè di pagina 5">
            <a:extLst>
              <a:ext uri="{FF2B5EF4-FFF2-40B4-BE49-F238E27FC236}">
                <a16:creationId xmlns:a16="http://schemas.microsoft.com/office/drawing/2014/main" id="{916839A3-2018-0DC9-C3DF-3593A8DEC1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994C570-5C2D-5939-DED9-65F86CBC4E7D}"/>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1134157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332501-EBF5-4B76-1F94-80FF7E71D2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45DF9BE-C500-CE13-1BF7-2CB374D1B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2BB2B1D-BD71-84B0-4FB4-0F82A66EE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C2F9C2C-FEA9-7916-D916-B9861B369FD1}"/>
              </a:ext>
            </a:extLst>
          </p:cNvPr>
          <p:cNvSpPr>
            <a:spLocks noGrp="1"/>
          </p:cNvSpPr>
          <p:nvPr>
            <p:ph type="dt" sz="half" idx="10"/>
          </p:nvPr>
        </p:nvSpPr>
        <p:spPr/>
        <p:txBody>
          <a:bodyPr/>
          <a:lstStyle/>
          <a:p>
            <a:fld id="{8CC530C9-1E42-2E48-97AF-58D6CF705187}" type="datetime1">
              <a:rPr lang="it-IT" smtClean="0"/>
              <a:t>26/03/2024</a:t>
            </a:fld>
            <a:endParaRPr lang="it-IT"/>
          </a:p>
        </p:txBody>
      </p:sp>
      <p:sp>
        <p:nvSpPr>
          <p:cNvPr id="6" name="Segnaposto piè di pagina 5">
            <a:extLst>
              <a:ext uri="{FF2B5EF4-FFF2-40B4-BE49-F238E27FC236}">
                <a16:creationId xmlns:a16="http://schemas.microsoft.com/office/drawing/2014/main" id="{8E3F3DEC-9531-9E2B-0782-914A7ED99DB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27AB3F-76E6-C40B-C290-D81890ED92A6}"/>
              </a:ext>
            </a:extLst>
          </p:cNvPr>
          <p:cNvSpPr>
            <a:spLocks noGrp="1"/>
          </p:cNvSpPr>
          <p:nvPr>
            <p:ph type="sldNum" sz="quarter" idx="12"/>
          </p:nvPr>
        </p:nvSpPr>
        <p:spPr/>
        <p:txBody>
          <a:bodyPr/>
          <a:lstStyle/>
          <a:p>
            <a:fld id="{E69A6120-CCA9-C145-8B3A-EEDD17E3F847}" type="slidenum">
              <a:rPr lang="it-IT" smtClean="0"/>
              <a:t>‹N›</a:t>
            </a:fld>
            <a:endParaRPr lang="it-IT"/>
          </a:p>
        </p:txBody>
      </p:sp>
    </p:spTree>
    <p:extLst>
      <p:ext uri="{BB962C8B-B14F-4D97-AF65-F5344CB8AC3E}">
        <p14:creationId xmlns:p14="http://schemas.microsoft.com/office/powerpoint/2010/main" val="353692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72E881D-D2AE-7D1D-0AE0-FD61EF8D0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E18E15-B67A-7FF1-2257-48C9DA1BC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3E5AFB-1D40-4D47-3F34-1B365C30E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C7655-016E-044A-B673-9A0787002E0A}" type="datetime1">
              <a:rPr lang="it-IT" smtClean="0"/>
              <a:t>26/03/2024</a:t>
            </a:fld>
            <a:endParaRPr lang="it-IT"/>
          </a:p>
        </p:txBody>
      </p:sp>
      <p:sp>
        <p:nvSpPr>
          <p:cNvPr id="5" name="Segnaposto piè di pagina 4">
            <a:extLst>
              <a:ext uri="{FF2B5EF4-FFF2-40B4-BE49-F238E27FC236}">
                <a16:creationId xmlns:a16="http://schemas.microsoft.com/office/drawing/2014/main" id="{29943596-1857-78C6-CEE0-21A0D9CFC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ACADDEE-849C-F255-019E-6E3DD8C74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A6120-CCA9-C145-8B3A-EEDD17E3F847}" type="slidenum">
              <a:rPr lang="it-IT" smtClean="0"/>
              <a:t>‹N›</a:t>
            </a:fld>
            <a:endParaRPr lang="it-IT"/>
          </a:p>
        </p:txBody>
      </p:sp>
    </p:spTree>
    <p:extLst>
      <p:ext uri="{BB962C8B-B14F-4D97-AF65-F5344CB8AC3E}">
        <p14:creationId xmlns:p14="http://schemas.microsoft.com/office/powerpoint/2010/main" val="441561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design, tipografia&#10;&#10;Descrizione generata automaticamente">
            <a:extLst>
              <a:ext uri="{FF2B5EF4-FFF2-40B4-BE49-F238E27FC236}">
                <a16:creationId xmlns:a16="http://schemas.microsoft.com/office/drawing/2014/main" id="{9A13FCB1-7AE0-7B36-E9A0-EDF56CA2109B}"/>
              </a:ext>
            </a:extLst>
          </p:cNvPr>
          <p:cNvPicPr>
            <a:picLocks noChangeAspect="1"/>
          </p:cNvPicPr>
          <p:nvPr/>
        </p:nvPicPr>
        <p:blipFill>
          <a:blip r:embed="rId3"/>
          <a:stretch>
            <a:fillRect/>
          </a:stretch>
        </p:blipFill>
        <p:spPr>
          <a:xfrm>
            <a:off x="394846" y="1483133"/>
            <a:ext cx="11402308" cy="2841147"/>
          </a:xfrm>
          <a:prstGeom prst="rect">
            <a:avLst/>
          </a:prstGeom>
          <a:ln>
            <a:noFill/>
          </a:ln>
          <a:effectLst>
            <a:outerShdw blurRad="190500" algn="tl" rotWithShape="0">
              <a:srgbClr val="000000">
                <a:alpha val="70000"/>
              </a:srgbClr>
            </a:outerShdw>
          </a:effectLst>
        </p:spPr>
      </p:pic>
      <p:sp>
        <p:nvSpPr>
          <p:cNvPr id="6" name="CasellaDiTesto 5">
            <a:extLst>
              <a:ext uri="{FF2B5EF4-FFF2-40B4-BE49-F238E27FC236}">
                <a16:creationId xmlns:a16="http://schemas.microsoft.com/office/drawing/2014/main" id="{006FA932-746E-5C7C-6AD9-34A5D9E8278B}"/>
              </a:ext>
            </a:extLst>
          </p:cNvPr>
          <p:cNvSpPr txBox="1"/>
          <p:nvPr/>
        </p:nvSpPr>
        <p:spPr>
          <a:xfrm>
            <a:off x="4352574" y="4965234"/>
            <a:ext cx="3486852" cy="1323439"/>
          </a:xfrm>
          <a:prstGeom prst="rect">
            <a:avLst/>
          </a:prstGeom>
          <a:noFill/>
        </p:spPr>
        <p:txBody>
          <a:bodyPr wrap="none" rtlCol="0">
            <a:spAutoFit/>
          </a:bodyPr>
          <a:lstStyle/>
          <a:p>
            <a:pPr algn="ctr"/>
            <a:r>
              <a:rPr lang="it-IT" sz="3200" dirty="0">
                <a:latin typeface="Arial" panose="020B0604020202020204" pitchFamily="34" charset="0"/>
                <a:cs typeface="Arial" panose="020B0604020202020204" pitchFamily="34" charset="0"/>
              </a:rPr>
              <a:t>Giuseppe Caprotti</a:t>
            </a:r>
          </a:p>
          <a:p>
            <a:pPr algn="ctr"/>
            <a:endParaRPr lang="it-IT" sz="2400" dirty="0">
              <a:latin typeface="Arial" panose="020B0604020202020204" pitchFamily="34" charset="0"/>
              <a:cs typeface="Arial" panose="020B0604020202020204" pitchFamily="34" charset="0"/>
            </a:endParaRPr>
          </a:p>
          <a:p>
            <a:pPr algn="ctr"/>
            <a:r>
              <a:rPr lang="it-IT" sz="2400" dirty="0">
                <a:latin typeface="Arial" panose="020B0604020202020204" pitchFamily="34" charset="0"/>
                <a:cs typeface="Arial" panose="020B0604020202020204" pitchFamily="34" charset="0"/>
              </a:rPr>
              <a:t>26 marzo 2024</a:t>
            </a:r>
          </a:p>
        </p:txBody>
      </p:sp>
      <p:pic>
        <p:nvPicPr>
          <p:cNvPr id="9" name="Immagine 8">
            <a:extLst>
              <a:ext uri="{FF2B5EF4-FFF2-40B4-BE49-F238E27FC236}">
                <a16:creationId xmlns:a16="http://schemas.microsoft.com/office/drawing/2014/main" id="{D473750E-1E76-4747-8D93-1C914615B575}"/>
              </a:ext>
            </a:extLst>
          </p:cNvPr>
          <p:cNvPicPr>
            <a:picLocks noChangeAspect="1"/>
          </p:cNvPicPr>
          <p:nvPr/>
        </p:nvPicPr>
        <p:blipFill rotWithShape="1">
          <a:blip r:embed="rId4"/>
          <a:srcRect r="41179" b="89406"/>
          <a:stretch/>
        </p:blipFill>
        <p:spPr>
          <a:xfrm>
            <a:off x="0" y="0"/>
            <a:ext cx="12192000" cy="375781"/>
          </a:xfrm>
          <a:prstGeom prst="rect">
            <a:avLst/>
          </a:prstGeom>
        </p:spPr>
      </p:pic>
      <p:pic>
        <p:nvPicPr>
          <p:cNvPr id="10" name="Immagine 9">
            <a:extLst>
              <a:ext uri="{FF2B5EF4-FFF2-40B4-BE49-F238E27FC236}">
                <a16:creationId xmlns:a16="http://schemas.microsoft.com/office/drawing/2014/main" id="{01F063F2-F789-3C95-3CFD-A26075013DC1}"/>
              </a:ext>
            </a:extLst>
          </p:cNvPr>
          <p:cNvPicPr>
            <a:picLocks noChangeAspect="1"/>
          </p:cNvPicPr>
          <p:nvPr/>
        </p:nvPicPr>
        <p:blipFill rotWithShape="1">
          <a:blip r:embed="rId4"/>
          <a:srcRect r="41179" b="89406"/>
          <a:stretch/>
        </p:blipFill>
        <p:spPr>
          <a:xfrm>
            <a:off x="0" y="6482219"/>
            <a:ext cx="12192000" cy="375781"/>
          </a:xfrm>
          <a:prstGeom prst="rect">
            <a:avLst/>
          </a:prstGeom>
        </p:spPr>
      </p:pic>
      <p:sp>
        <p:nvSpPr>
          <p:cNvPr id="13" name="CasellaDiTesto 12">
            <a:extLst>
              <a:ext uri="{FF2B5EF4-FFF2-40B4-BE49-F238E27FC236}">
                <a16:creationId xmlns:a16="http://schemas.microsoft.com/office/drawing/2014/main" id="{DDCE4D82-B4D7-C073-285F-CDD9C7D7DF38}"/>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1</a:t>
            </a:r>
          </a:p>
        </p:txBody>
      </p:sp>
    </p:spTree>
    <p:extLst>
      <p:ext uri="{BB962C8B-B14F-4D97-AF65-F5344CB8AC3E}">
        <p14:creationId xmlns:p14="http://schemas.microsoft.com/office/powerpoint/2010/main" val="3436013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pic>
        <p:nvPicPr>
          <p:cNvPr id="3" name="Immagine 2">
            <a:extLst>
              <a:ext uri="{FF2B5EF4-FFF2-40B4-BE49-F238E27FC236}">
                <a16:creationId xmlns:a16="http://schemas.microsoft.com/office/drawing/2014/main" id="{67F8F54A-5988-3AD3-D2AE-D01339D3B836}"/>
              </a:ext>
            </a:extLst>
          </p:cNvPr>
          <p:cNvPicPr>
            <a:picLocks noChangeAspect="1"/>
          </p:cNvPicPr>
          <p:nvPr/>
        </p:nvPicPr>
        <p:blipFill>
          <a:blip r:embed="rId4"/>
          <a:stretch>
            <a:fillRect/>
          </a:stretch>
        </p:blipFill>
        <p:spPr>
          <a:xfrm>
            <a:off x="2539727" y="734552"/>
            <a:ext cx="7079593" cy="5349704"/>
          </a:xfrm>
          <a:prstGeom prst="rect">
            <a:avLst/>
          </a:prstGeom>
          <a:ln>
            <a:solidFill>
              <a:schemeClr val="tx1"/>
            </a:solidFill>
          </a:ln>
        </p:spPr>
      </p:pic>
    </p:spTree>
    <p:extLst>
      <p:ext uri="{BB962C8B-B14F-4D97-AF65-F5344CB8AC3E}">
        <p14:creationId xmlns:p14="http://schemas.microsoft.com/office/powerpoint/2010/main" val="94678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9722A8-EDEA-4C9D-BC9A-15BF600E890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9" name="Immagine 8">
            <a:extLst>
              <a:ext uri="{FF2B5EF4-FFF2-40B4-BE49-F238E27FC236}">
                <a16:creationId xmlns:a16="http://schemas.microsoft.com/office/drawing/2014/main" id="{086DF17C-E5CD-0565-7E6D-15F888AD23DA}"/>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0" name="CasellaDiTesto 9">
            <a:extLst>
              <a:ext uri="{FF2B5EF4-FFF2-40B4-BE49-F238E27FC236}">
                <a16:creationId xmlns:a16="http://schemas.microsoft.com/office/drawing/2014/main" id="{92F7BDF6-2627-F3B9-CE0F-AA35618A0F3F}"/>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11</a:t>
            </a:r>
          </a:p>
        </p:txBody>
      </p:sp>
      <p:graphicFrame>
        <p:nvGraphicFramePr>
          <p:cNvPr id="2" name="Tabella 1">
            <a:extLst>
              <a:ext uri="{FF2B5EF4-FFF2-40B4-BE49-F238E27FC236}">
                <a16:creationId xmlns:a16="http://schemas.microsoft.com/office/drawing/2014/main" id="{DB30E4EF-09EC-DBAA-4C3F-11FB68BC99FC}"/>
              </a:ext>
            </a:extLst>
          </p:cNvPr>
          <p:cNvGraphicFramePr>
            <a:graphicFrameLocks noGrp="1"/>
          </p:cNvGraphicFramePr>
          <p:nvPr>
            <p:extLst>
              <p:ext uri="{D42A27DB-BD31-4B8C-83A1-F6EECF244321}">
                <p14:modId xmlns:p14="http://schemas.microsoft.com/office/powerpoint/2010/main" val="2019600899"/>
              </p:ext>
            </p:extLst>
          </p:nvPr>
        </p:nvGraphicFramePr>
        <p:xfrm>
          <a:off x="315687" y="2296886"/>
          <a:ext cx="11544301" cy="2155371"/>
        </p:xfrm>
        <a:graphic>
          <a:graphicData uri="http://schemas.openxmlformats.org/drawingml/2006/table">
            <a:tbl>
              <a:tblPr firstRow="1" firstCol="1" bandRow="1"/>
              <a:tblGrid>
                <a:gridCol w="2305591">
                  <a:extLst>
                    <a:ext uri="{9D8B030D-6E8A-4147-A177-3AD203B41FA5}">
                      <a16:colId xmlns:a16="http://schemas.microsoft.com/office/drawing/2014/main" val="2735323772"/>
                    </a:ext>
                  </a:extLst>
                </a:gridCol>
                <a:gridCol w="2840333">
                  <a:extLst>
                    <a:ext uri="{9D8B030D-6E8A-4147-A177-3AD203B41FA5}">
                      <a16:colId xmlns:a16="http://schemas.microsoft.com/office/drawing/2014/main" val="2669774762"/>
                    </a:ext>
                  </a:extLst>
                </a:gridCol>
                <a:gridCol w="3064847">
                  <a:extLst>
                    <a:ext uri="{9D8B030D-6E8A-4147-A177-3AD203B41FA5}">
                      <a16:colId xmlns:a16="http://schemas.microsoft.com/office/drawing/2014/main" val="3196656121"/>
                    </a:ext>
                  </a:extLst>
                </a:gridCol>
                <a:gridCol w="3333530">
                  <a:extLst>
                    <a:ext uri="{9D8B030D-6E8A-4147-A177-3AD203B41FA5}">
                      <a16:colId xmlns:a16="http://schemas.microsoft.com/office/drawing/2014/main" val="2707633751"/>
                    </a:ext>
                  </a:extLst>
                </a:gridCol>
              </a:tblGrid>
              <a:tr h="531013">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BRAND</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CARATTERISTICA</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POSIZIONAMENTO</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860001335"/>
                  </a:ext>
                </a:extLst>
              </a:tr>
              <a:tr h="549936">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Esselunga </a:t>
                      </a:r>
                      <a:r>
                        <a:rPr lang="it-IT" sz="28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Bio</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Prodotto a marchio </a:t>
                      </a:r>
                      <a:r>
                        <a:rPr lang="it-IT" sz="20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bio</a:t>
                      </a:r>
                      <a:endPar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best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Migliore di p.l.* e </a:t>
                      </a:r>
                      <a:r>
                        <a:rPr lang="it-IT" sz="20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prod</a:t>
                      </a: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marca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304649902"/>
                  </a:ext>
                </a:extLst>
              </a:tr>
              <a:tr h="537211">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Esselunga</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Prodotto a marchio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algn="l" defTabSz="914400" rtl="0" eaLnBrk="1" latinLnBrk="0" hangingPunct="1">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it-IT" sz="20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better</a:t>
                      </a:r>
                      <a:endPar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algn="l" defTabSz="914400" rtl="0" eaLnBrk="1" latinLnBrk="0" hangingPunct="1">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Migliore delle altre </a:t>
                      </a:r>
                      <a:r>
                        <a:rPr lang="it-IT" sz="2000" b="1"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t>
                      </a: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998137751"/>
                  </a:ext>
                </a:extLst>
              </a:tr>
              <a:tr h="537211">
                <a:tc>
                  <a:txBody>
                    <a:bodyPr/>
                    <a:lstStyle/>
                    <a:p>
                      <a:pPr>
                        <a:lnSpc>
                          <a:spcPct val="107000"/>
                        </a:lnSpc>
                        <a:spcAft>
                          <a:spcPts val="800"/>
                        </a:spcAft>
                      </a:pPr>
                      <a:r>
                        <a:rPr lang="it-IT" sz="2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Fidel</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algn="l" defTabSz="914400" rtl="0" eaLnBrk="1" latinLnBrk="0" hangingPunct="1">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Linea Primi Prezzi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algn="l" defTabSz="914400" rtl="0" eaLnBrk="1" latinLnBrk="0" hangingPunct="1">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good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it-IT"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Buon prodotto per tutti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294994552"/>
                  </a:ext>
                </a:extLst>
              </a:tr>
            </a:tbl>
          </a:graphicData>
        </a:graphic>
      </p:graphicFrame>
      <p:sp>
        <p:nvSpPr>
          <p:cNvPr id="3" name="Rectangle 1">
            <a:extLst>
              <a:ext uri="{FF2B5EF4-FFF2-40B4-BE49-F238E27FC236}">
                <a16:creationId xmlns:a16="http://schemas.microsoft.com/office/drawing/2014/main" id="{7725E9E8-B31B-DA1E-DC4C-3F4A425B4113}"/>
              </a:ext>
            </a:extLst>
          </p:cNvPr>
          <p:cNvSpPr>
            <a:spLocks noChangeArrowheads="1"/>
          </p:cNvSpPr>
          <p:nvPr/>
        </p:nvSpPr>
        <p:spPr bwMode="auto">
          <a:xfrm>
            <a:off x="315687" y="4544612"/>
            <a:ext cx="26585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*Private Label, marche private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4" name="Segnaposto numero diapositiva 3">
            <a:extLst>
              <a:ext uri="{FF2B5EF4-FFF2-40B4-BE49-F238E27FC236}">
                <a16:creationId xmlns:a16="http://schemas.microsoft.com/office/drawing/2014/main" id="{C1A1A703-3F3A-4C92-18ED-485C0E4C5356}"/>
              </a:ext>
            </a:extLst>
          </p:cNvPr>
          <p:cNvSpPr>
            <a:spLocks noGrp="1"/>
          </p:cNvSpPr>
          <p:nvPr>
            <p:ph type="sldNum" sz="quarter" idx="12"/>
          </p:nvPr>
        </p:nvSpPr>
        <p:spPr/>
        <p:txBody>
          <a:bodyPr/>
          <a:lstStyle/>
          <a:p>
            <a:fld id="{E69A6120-CCA9-C145-8B3A-EEDD17E3F847}" type="slidenum">
              <a:rPr lang="it-IT" smtClean="0"/>
              <a:t>11</a:t>
            </a:fld>
            <a:endParaRPr lang="it-IT" dirty="0"/>
          </a:p>
        </p:txBody>
      </p:sp>
    </p:spTree>
    <p:extLst>
      <p:ext uri="{BB962C8B-B14F-4D97-AF65-F5344CB8AC3E}">
        <p14:creationId xmlns:p14="http://schemas.microsoft.com/office/powerpoint/2010/main" val="360151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9722A8-EDEA-4C9D-BC9A-15BF600E890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9" name="Immagine 8">
            <a:extLst>
              <a:ext uri="{FF2B5EF4-FFF2-40B4-BE49-F238E27FC236}">
                <a16:creationId xmlns:a16="http://schemas.microsoft.com/office/drawing/2014/main" id="{086DF17C-E5CD-0565-7E6D-15F888AD23DA}"/>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0" name="CasellaDiTesto 9">
            <a:extLst>
              <a:ext uri="{FF2B5EF4-FFF2-40B4-BE49-F238E27FC236}">
                <a16:creationId xmlns:a16="http://schemas.microsoft.com/office/drawing/2014/main" id="{92F7BDF6-2627-F3B9-CE0F-AA35618A0F3F}"/>
              </a:ext>
            </a:extLst>
          </p:cNvPr>
          <p:cNvSpPr txBox="1"/>
          <p:nvPr/>
        </p:nvSpPr>
        <p:spPr>
          <a:xfrm>
            <a:off x="5873824" y="6482218"/>
            <a:ext cx="444352" cy="400110"/>
          </a:xfrm>
          <a:prstGeom prst="rect">
            <a:avLst/>
          </a:prstGeom>
          <a:noFill/>
        </p:spPr>
        <p:txBody>
          <a:bodyPr wrap="none" rtlCol="0">
            <a:spAutoFit/>
          </a:bodyPr>
          <a:lstStyle/>
          <a:p>
            <a:r>
              <a:rPr lang="it-IT" sz="2000" b="1" dirty="0">
                <a:solidFill>
                  <a:schemeClr val="bg1"/>
                </a:solidFill>
              </a:rPr>
              <a:t>12</a:t>
            </a:r>
          </a:p>
        </p:txBody>
      </p:sp>
      <p:sp>
        <p:nvSpPr>
          <p:cNvPr id="4" name="Segnaposto numero diapositiva 3">
            <a:extLst>
              <a:ext uri="{FF2B5EF4-FFF2-40B4-BE49-F238E27FC236}">
                <a16:creationId xmlns:a16="http://schemas.microsoft.com/office/drawing/2014/main" id="{C1A1A703-3F3A-4C92-18ED-485C0E4C5356}"/>
              </a:ext>
            </a:extLst>
          </p:cNvPr>
          <p:cNvSpPr>
            <a:spLocks noGrp="1"/>
          </p:cNvSpPr>
          <p:nvPr>
            <p:ph type="sldNum" sz="quarter" idx="12"/>
          </p:nvPr>
        </p:nvSpPr>
        <p:spPr/>
        <p:txBody>
          <a:bodyPr/>
          <a:lstStyle/>
          <a:p>
            <a:fld id="{E69A6120-CCA9-C145-8B3A-EEDD17E3F847}" type="slidenum">
              <a:rPr lang="it-IT" smtClean="0"/>
              <a:t>12</a:t>
            </a:fld>
            <a:endParaRPr lang="it-IT" dirty="0"/>
          </a:p>
        </p:txBody>
      </p:sp>
      <p:pic>
        <p:nvPicPr>
          <p:cNvPr id="5" name="Immagine 4">
            <a:extLst>
              <a:ext uri="{FF2B5EF4-FFF2-40B4-BE49-F238E27FC236}">
                <a16:creationId xmlns:a16="http://schemas.microsoft.com/office/drawing/2014/main" id="{E4F0437F-3548-567D-7504-D2F112AB2F04}"/>
              </a:ext>
            </a:extLst>
          </p:cNvPr>
          <p:cNvPicPr>
            <a:picLocks noChangeAspect="1"/>
          </p:cNvPicPr>
          <p:nvPr/>
        </p:nvPicPr>
        <p:blipFill>
          <a:blip r:embed="rId4"/>
          <a:stretch>
            <a:fillRect/>
          </a:stretch>
        </p:blipFill>
        <p:spPr>
          <a:xfrm>
            <a:off x="6789278" y="610737"/>
            <a:ext cx="4186932" cy="5510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251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13</a:t>
            </a:r>
          </a:p>
        </p:txBody>
      </p:sp>
      <p:pic>
        <p:nvPicPr>
          <p:cNvPr id="11" name="Immagine 10">
            <a:extLst>
              <a:ext uri="{FF2B5EF4-FFF2-40B4-BE49-F238E27FC236}">
                <a16:creationId xmlns:a16="http://schemas.microsoft.com/office/drawing/2014/main" id="{5FDE08EB-6F63-C992-C337-D11786BF47B8}"/>
              </a:ext>
            </a:extLst>
          </p:cNvPr>
          <p:cNvPicPr>
            <a:picLocks noChangeAspect="1"/>
          </p:cNvPicPr>
          <p:nvPr/>
        </p:nvPicPr>
        <p:blipFill>
          <a:blip r:embed="rId4"/>
          <a:stretch>
            <a:fillRect/>
          </a:stretch>
        </p:blipFill>
        <p:spPr>
          <a:xfrm>
            <a:off x="2377138" y="640560"/>
            <a:ext cx="7404771" cy="5537688"/>
          </a:xfrm>
          <a:prstGeom prst="rect">
            <a:avLst/>
          </a:prstGeom>
          <a:ln>
            <a:solidFill>
              <a:schemeClr val="tx1"/>
            </a:solidFill>
          </a:ln>
        </p:spPr>
      </p:pic>
    </p:spTree>
    <p:extLst>
      <p:ext uri="{BB962C8B-B14F-4D97-AF65-F5344CB8AC3E}">
        <p14:creationId xmlns:p14="http://schemas.microsoft.com/office/powerpoint/2010/main" val="3216007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402771" y="2139041"/>
            <a:ext cx="6128658" cy="859972"/>
          </a:xfrm>
        </p:spPr>
        <p:txBody>
          <a:bodyPr>
            <a:normAutofit fontScale="90000"/>
          </a:bodyPr>
          <a:lstStyle/>
          <a:p>
            <a:r>
              <a:rPr lang="it-IT" dirty="0">
                <a:solidFill>
                  <a:srgbClr val="00B0F0"/>
                </a:solidFill>
                <a:latin typeface="Arial" panose="020B0604020202020204" pitchFamily="34" charset="0"/>
                <a:cs typeface="Arial" panose="020B0604020202020204" pitchFamily="34" charset="0"/>
              </a:rPr>
              <a:t>La fidelizzazione e il rapporto con gli stakeholder:</a:t>
            </a:r>
            <a:br>
              <a:rPr lang="it-IT" dirty="0">
                <a:solidFill>
                  <a:srgbClr val="00B0F0"/>
                </a:solidFill>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endParaRPr lang="it-IT" i="1"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14</a:t>
            </a:r>
          </a:p>
        </p:txBody>
      </p:sp>
      <p:sp>
        <p:nvSpPr>
          <p:cNvPr id="3" name="Titolo 1">
            <a:extLst>
              <a:ext uri="{FF2B5EF4-FFF2-40B4-BE49-F238E27FC236}">
                <a16:creationId xmlns:a16="http://schemas.microsoft.com/office/drawing/2014/main" id="{6EDB2EEB-A167-9967-EA41-ED5B838CD5BB}"/>
              </a:ext>
            </a:extLst>
          </p:cNvPr>
          <p:cNvSpPr txBox="1">
            <a:spLocks/>
          </p:cNvSpPr>
          <p:nvPr/>
        </p:nvSpPr>
        <p:spPr>
          <a:xfrm>
            <a:off x="1284515" y="3386432"/>
            <a:ext cx="5072742" cy="268877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43000" indent="-1143000">
              <a:buFont typeface="Arial" panose="020B0604020202020204" pitchFamily="34" charset="0"/>
              <a:buChar char="•"/>
            </a:pPr>
            <a:r>
              <a:rPr lang="it-IT" dirty="0">
                <a:solidFill>
                  <a:schemeClr val="accent5">
                    <a:lumMod val="50000"/>
                  </a:schemeClr>
                </a:solidFill>
                <a:latin typeface="Arial" panose="020B0604020202020204" pitchFamily="34" charset="0"/>
                <a:cs typeface="Arial" panose="020B0604020202020204" pitchFamily="34" charset="0"/>
              </a:rPr>
              <a:t>La Fidaty</a:t>
            </a:r>
          </a:p>
          <a:p>
            <a:pPr marL="1143000" indent="-1143000">
              <a:buFont typeface="Arial" panose="020B0604020202020204" pitchFamily="34" charset="0"/>
              <a:buChar char="•"/>
            </a:pPr>
            <a:endParaRPr lang="it-IT" dirty="0">
              <a:solidFill>
                <a:schemeClr val="accent5">
                  <a:lumMod val="50000"/>
                </a:schemeClr>
              </a:solidFill>
              <a:latin typeface="Arial" panose="020B0604020202020204" pitchFamily="34" charset="0"/>
              <a:cs typeface="Arial" panose="020B0604020202020204" pitchFamily="34" charset="0"/>
            </a:endParaRPr>
          </a:p>
          <a:p>
            <a:pPr marL="1143000" indent="-1143000">
              <a:buFont typeface="Arial" panose="020B0604020202020204" pitchFamily="34" charset="0"/>
              <a:buChar char="•"/>
            </a:pPr>
            <a:r>
              <a:rPr lang="it-IT" dirty="0">
                <a:solidFill>
                  <a:schemeClr val="accent5">
                    <a:lumMod val="50000"/>
                  </a:schemeClr>
                </a:solidFill>
                <a:latin typeface="Arial" panose="020B0604020202020204" pitchFamily="34" charset="0"/>
                <a:cs typeface="Arial" panose="020B0604020202020204" pitchFamily="34" charset="0"/>
              </a:rPr>
              <a:t>Principi e valori</a:t>
            </a: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endParaRPr lang="it-IT"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60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15</a:t>
            </a:r>
          </a:p>
        </p:txBody>
      </p:sp>
      <p:pic>
        <p:nvPicPr>
          <p:cNvPr id="6" name="Immagine 5">
            <a:extLst>
              <a:ext uri="{FF2B5EF4-FFF2-40B4-BE49-F238E27FC236}">
                <a16:creationId xmlns:a16="http://schemas.microsoft.com/office/drawing/2014/main" id="{86E11335-5235-F36B-1B48-A475DBF756B4}"/>
              </a:ext>
            </a:extLst>
          </p:cNvPr>
          <p:cNvPicPr>
            <a:picLocks noChangeAspect="1"/>
          </p:cNvPicPr>
          <p:nvPr/>
        </p:nvPicPr>
        <p:blipFill>
          <a:blip r:embed="rId4"/>
          <a:stretch>
            <a:fillRect/>
          </a:stretch>
        </p:blipFill>
        <p:spPr>
          <a:xfrm>
            <a:off x="2609693" y="701495"/>
            <a:ext cx="7198336" cy="5383305"/>
          </a:xfrm>
          <a:prstGeom prst="rect">
            <a:avLst/>
          </a:prstGeom>
          <a:ln>
            <a:solidFill>
              <a:schemeClr val="tx1"/>
            </a:solidFill>
          </a:ln>
        </p:spPr>
      </p:pic>
    </p:spTree>
    <p:extLst>
      <p:ext uri="{BB962C8B-B14F-4D97-AF65-F5344CB8AC3E}">
        <p14:creationId xmlns:p14="http://schemas.microsoft.com/office/powerpoint/2010/main" val="1683596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60909" y="6457889"/>
            <a:ext cx="444352" cy="400110"/>
          </a:xfrm>
          <a:prstGeom prst="rect">
            <a:avLst/>
          </a:prstGeom>
          <a:noFill/>
        </p:spPr>
        <p:txBody>
          <a:bodyPr wrap="none" rtlCol="0">
            <a:spAutoFit/>
          </a:bodyPr>
          <a:lstStyle/>
          <a:p>
            <a:r>
              <a:rPr lang="it-IT" sz="2000" b="1" dirty="0">
                <a:solidFill>
                  <a:schemeClr val="bg1"/>
                </a:solidFill>
              </a:rPr>
              <a:t>16</a:t>
            </a:r>
          </a:p>
        </p:txBody>
      </p:sp>
      <p:pic>
        <p:nvPicPr>
          <p:cNvPr id="5" name="Immagine 4">
            <a:extLst>
              <a:ext uri="{FF2B5EF4-FFF2-40B4-BE49-F238E27FC236}">
                <a16:creationId xmlns:a16="http://schemas.microsoft.com/office/drawing/2014/main" id="{C12ADA19-2001-4BD5-145A-45B98965F26E}"/>
              </a:ext>
            </a:extLst>
          </p:cNvPr>
          <p:cNvPicPr>
            <a:picLocks noChangeAspect="1"/>
          </p:cNvPicPr>
          <p:nvPr/>
        </p:nvPicPr>
        <p:blipFill>
          <a:blip r:embed="rId4"/>
          <a:stretch>
            <a:fillRect/>
          </a:stretch>
        </p:blipFill>
        <p:spPr>
          <a:xfrm>
            <a:off x="2493491" y="724216"/>
            <a:ext cx="7205018" cy="5409568"/>
          </a:xfrm>
          <a:prstGeom prst="rect">
            <a:avLst/>
          </a:prstGeom>
          <a:ln>
            <a:solidFill>
              <a:schemeClr val="tx1"/>
            </a:solidFill>
          </a:ln>
        </p:spPr>
      </p:pic>
    </p:spTree>
    <p:extLst>
      <p:ext uri="{BB962C8B-B14F-4D97-AF65-F5344CB8AC3E}">
        <p14:creationId xmlns:p14="http://schemas.microsoft.com/office/powerpoint/2010/main" val="63068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17</a:t>
            </a:r>
          </a:p>
        </p:txBody>
      </p:sp>
      <p:pic>
        <p:nvPicPr>
          <p:cNvPr id="6" name="Immagine 5">
            <a:extLst>
              <a:ext uri="{FF2B5EF4-FFF2-40B4-BE49-F238E27FC236}">
                <a16:creationId xmlns:a16="http://schemas.microsoft.com/office/drawing/2014/main" id="{66FEF6D0-3B76-EA69-98E5-D2D7CACBCF76}"/>
              </a:ext>
            </a:extLst>
          </p:cNvPr>
          <p:cNvPicPr>
            <a:picLocks noChangeAspect="1"/>
          </p:cNvPicPr>
          <p:nvPr/>
        </p:nvPicPr>
        <p:blipFill>
          <a:blip r:embed="rId4"/>
          <a:stretch>
            <a:fillRect/>
          </a:stretch>
        </p:blipFill>
        <p:spPr>
          <a:xfrm>
            <a:off x="2605883" y="767211"/>
            <a:ext cx="7110076" cy="5303980"/>
          </a:xfrm>
          <a:prstGeom prst="rect">
            <a:avLst/>
          </a:prstGeom>
          <a:ln>
            <a:solidFill>
              <a:schemeClr val="tx1"/>
            </a:solidFill>
          </a:ln>
        </p:spPr>
      </p:pic>
    </p:spTree>
    <p:extLst>
      <p:ext uri="{BB962C8B-B14F-4D97-AF65-F5344CB8AC3E}">
        <p14:creationId xmlns:p14="http://schemas.microsoft.com/office/powerpoint/2010/main" val="3624791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944AC49-8C3C-5810-D1FC-8EE769E07F61}"/>
              </a:ext>
            </a:extLst>
          </p:cNvPr>
          <p:cNvPicPr>
            <a:picLocks noChangeAspect="1"/>
          </p:cNvPicPr>
          <p:nvPr/>
        </p:nvPicPr>
        <p:blipFill rotWithShape="1">
          <a:blip r:embed="rId4"/>
          <a:srcRect r="41179" b="89406"/>
          <a:stretch/>
        </p:blipFill>
        <p:spPr>
          <a:xfrm>
            <a:off x="0" y="0"/>
            <a:ext cx="12192000" cy="375781"/>
          </a:xfrm>
          <a:prstGeom prst="rect">
            <a:avLst/>
          </a:prstGeom>
        </p:spPr>
      </p:pic>
      <p:pic>
        <p:nvPicPr>
          <p:cNvPr id="8" name="Immagine 7">
            <a:extLst>
              <a:ext uri="{FF2B5EF4-FFF2-40B4-BE49-F238E27FC236}">
                <a16:creationId xmlns:a16="http://schemas.microsoft.com/office/drawing/2014/main" id="{986EA547-8FED-981D-8895-D72F368FE1DD}"/>
              </a:ext>
            </a:extLst>
          </p:cNvPr>
          <p:cNvPicPr>
            <a:picLocks noChangeAspect="1"/>
          </p:cNvPicPr>
          <p:nvPr/>
        </p:nvPicPr>
        <p:blipFill rotWithShape="1">
          <a:blip r:embed="rId4"/>
          <a:srcRect r="41179" b="89406"/>
          <a:stretch/>
        </p:blipFill>
        <p:spPr>
          <a:xfrm>
            <a:off x="-16476" y="6482218"/>
            <a:ext cx="12192000" cy="375781"/>
          </a:xfrm>
          <a:prstGeom prst="rect">
            <a:avLst/>
          </a:prstGeom>
        </p:spPr>
      </p:pic>
      <p:sp>
        <p:nvSpPr>
          <p:cNvPr id="11" name="CasellaDiTesto 10">
            <a:extLst>
              <a:ext uri="{FF2B5EF4-FFF2-40B4-BE49-F238E27FC236}">
                <a16:creationId xmlns:a16="http://schemas.microsoft.com/office/drawing/2014/main" id="{BB7A015E-3C04-7E97-027D-3BE7D9C6B0D1}"/>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18</a:t>
            </a:r>
          </a:p>
        </p:txBody>
      </p:sp>
      <p:pic>
        <p:nvPicPr>
          <p:cNvPr id="3" name="Immagine 2">
            <a:extLst>
              <a:ext uri="{FF2B5EF4-FFF2-40B4-BE49-F238E27FC236}">
                <a16:creationId xmlns:a16="http://schemas.microsoft.com/office/drawing/2014/main" id="{607095F0-1F5E-2A7B-D845-97C0730EBE32}"/>
              </a:ext>
            </a:extLst>
          </p:cNvPr>
          <p:cNvPicPr>
            <a:picLocks noChangeAspect="1"/>
          </p:cNvPicPr>
          <p:nvPr/>
        </p:nvPicPr>
        <p:blipFill>
          <a:blip r:embed="rId5"/>
          <a:stretch>
            <a:fillRect/>
          </a:stretch>
        </p:blipFill>
        <p:spPr>
          <a:xfrm>
            <a:off x="3228491" y="353901"/>
            <a:ext cx="5864860" cy="6108721"/>
          </a:xfrm>
          <a:prstGeom prst="rect">
            <a:avLst/>
          </a:prstGeom>
          <a:ln>
            <a:noFill/>
          </a:ln>
          <a:effectLst>
            <a:softEdge rad="112500"/>
          </a:effectLst>
        </p:spPr>
      </p:pic>
    </p:spTree>
    <p:extLst>
      <p:ext uri="{BB962C8B-B14F-4D97-AF65-F5344CB8AC3E}">
        <p14:creationId xmlns:p14="http://schemas.microsoft.com/office/powerpoint/2010/main" val="227899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9722A8-EDEA-4C9D-BC9A-15BF600E890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9" name="Immagine 8">
            <a:extLst>
              <a:ext uri="{FF2B5EF4-FFF2-40B4-BE49-F238E27FC236}">
                <a16:creationId xmlns:a16="http://schemas.microsoft.com/office/drawing/2014/main" id="{086DF17C-E5CD-0565-7E6D-15F888AD23DA}"/>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0" name="CasellaDiTesto 9">
            <a:extLst>
              <a:ext uri="{FF2B5EF4-FFF2-40B4-BE49-F238E27FC236}">
                <a16:creationId xmlns:a16="http://schemas.microsoft.com/office/drawing/2014/main" id="{92F7BDF6-2627-F3B9-CE0F-AA35618A0F3F}"/>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19</a:t>
            </a:r>
          </a:p>
        </p:txBody>
      </p:sp>
      <p:pic>
        <p:nvPicPr>
          <p:cNvPr id="5" name="Immagine 4">
            <a:extLst>
              <a:ext uri="{FF2B5EF4-FFF2-40B4-BE49-F238E27FC236}">
                <a16:creationId xmlns:a16="http://schemas.microsoft.com/office/drawing/2014/main" id="{22F7574C-F4F1-3BA8-A403-A79BE7E96DF5}"/>
              </a:ext>
            </a:extLst>
          </p:cNvPr>
          <p:cNvPicPr>
            <a:picLocks noChangeAspect="1"/>
          </p:cNvPicPr>
          <p:nvPr/>
        </p:nvPicPr>
        <p:blipFill>
          <a:blip r:embed="rId4"/>
          <a:stretch>
            <a:fillRect/>
          </a:stretch>
        </p:blipFill>
        <p:spPr>
          <a:xfrm>
            <a:off x="2621124" y="757958"/>
            <a:ext cx="7079593" cy="5342083"/>
          </a:xfrm>
          <a:prstGeom prst="rect">
            <a:avLst/>
          </a:prstGeom>
          <a:ln>
            <a:solidFill>
              <a:schemeClr val="tx1"/>
            </a:solidFill>
          </a:ln>
        </p:spPr>
      </p:pic>
    </p:spTree>
    <p:extLst>
      <p:ext uri="{BB962C8B-B14F-4D97-AF65-F5344CB8AC3E}">
        <p14:creationId xmlns:p14="http://schemas.microsoft.com/office/powerpoint/2010/main" val="2053379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01A4D1-28C8-45C3-2DFE-74B486339721}"/>
              </a:ext>
            </a:extLst>
          </p:cNvPr>
          <p:cNvPicPr>
            <a:picLocks noChangeAspect="1"/>
          </p:cNvPicPr>
          <p:nvPr/>
        </p:nvPicPr>
        <p:blipFill rotWithShape="1">
          <a:blip r:embed="rId3"/>
          <a:srcRect r="41179" b="89406"/>
          <a:stretch/>
        </p:blipFill>
        <p:spPr>
          <a:xfrm>
            <a:off x="-16476" y="6482218"/>
            <a:ext cx="12208476" cy="375781"/>
          </a:xfrm>
          <a:prstGeom prst="rect">
            <a:avLst/>
          </a:prstGeom>
        </p:spPr>
      </p:pic>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212398" y="0"/>
            <a:ext cx="3543173" cy="6858000"/>
          </a:xfrm>
        </p:spPr>
        <p:txBody>
          <a:bodyPr>
            <a:normAutofit/>
          </a:bodyPr>
          <a:lstStyle/>
          <a:p>
            <a:r>
              <a:rPr lang="it-IT" dirty="0">
                <a:latin typeface="Arial" panose="020B0604020202020204" pitchFamily="34" charset="0"/>
                <a:cs typeface="Arial" panose="020B0604020202020204" pitchFamily="34" charset="0"/>
              </a:rPr>
              <a:t>La copertina</a:t>
            </a:r>
          </a:p>
        </p:txBody>
      </p:sp>
      <p:pic>
        <p:nvPicPr>
          <p:cNvPr id="7" name="Immagine 6">
            <a:extLst>
              <a:ext uri="{FF2B5EF4-FFF2-40B4-BE49-F238E27FC236}">
                <a16:creationId xmlns:a16="http://schemas.microsoft.com/office/drawing/2014/main" id="{239EEB4D-233F-C1AC-F362-5062BED843E9}"/>
              </a:ext>
            </a:extLst>
          </p:cNvPr>
          <p:cNvPicPr>
            <a:picLocks noChangeAspect="1"/>
          </p:cNvPicPr>
          <p:nvPr/>
        </p:nvPicPr>
        <p:blipFill rotWithShape="1">
          <a:blip r:embed="rId3"/>
          <a:srcRect r="41179" b="89406"/>
          <a:stretch/>
        </p:blipFill>
        <p:spPr>
          <a:xfrm>
            <a:off x="0" y="0"/>
            <a:ext cx="12192000" cy="375781"/>
          </a:xfrm>
          <a:prstGeom prst="rect">
            <a:avLst/>
          </a:prstGeom>
        </p:spPr>
      </p:pic>
      <p:sp>
        <p:nvSpPr>
          <p:cNvPr id="12" name="CasellaDiTesto 11">
            <a:extLst>
              <a:ext uri="{FF2B5EF4-FFF2-40B4-BE49-F238E27FC236}">
                <a16:creationId xmlns:a16="http://schemas.microsoft.com/office/drawing/2014/main" id="{EF251583-5779-5FC7-0510-D04474A9F7E5}"/>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2</a:t>
            </a:r>
          </a:p>
        </p:txBody>
      </p:sp>
      <p:pic>
        <p:nvPicPr>
          <p:cNvPr id="10" name="Immagine 9">
            <a:extLst>
              <a:ext uri="{FF2B5EF4-FFF2-40B4-BE49-F238E27FC236}">
                <a16:creationId xmlns:a16="http://schemas.microsoft.com/office/drawing/2014/main" id="{373D1D01-62F1-9DA6-CB24-6857FB72B457}"/>
              </a:ext>
            </a:extLst>
          </p:cNvPr>
          <p:cNvPicPr>
            <a:picLocks noChangeAspect="1"/>
          </p:cNvPicPr>
          <p:nvPr/>
        </p:nvPicPr>
        <p:blipFill>
          <a:blip r:embed="rId4">
            <a:alphaModFix amt="20000"/>
          </a:blip>
          <a:stretch>
            <a:fillRect/>
          </a:stretch>
        </p:blipFill>
        <p:spPr>
          <a:xfrm>
            <a:off x="7467600" y="395377"/>
            <a:ext cx="4724400" cy="6067245"/>
          </a:xfrm>
          <a:prstGeom prst="rect">
            <a:avLst/>
          </a:prstGeom>
        </p:spPr>
      </p:pic>
      <p:pic>
        <p:nvPicPr>
          <p:cNvPr id="6" name="Immagine 5">
            <a:extLst>
              <a:ext uri="{FF2B5EF4-FFF2-40B4-BE49-F238E27FC236}">
                <a16:creationId xmlns:a16="http://schemas.microsoft.com/office/drawing/2014/main" id="{CA31E027-7C6C-65FF-6F6D-9F0F99941D35}"/>
              </a:ext>
            </a:extLst>
          </p:cNvPr>
          <p:cNvPicPr>
            <a:picLocks noChangeAspect="1"/>
          </p:cNvPicPr>
          <p:nvPr/>
        </p:nvPicPr>
        <p:blipFill>
          <a:blip r:embed="rId5"/>
          <a:stretch>
            <a:fillRect/>
          </a:stretch>
        </p:blipFill>
        <p:spPr>
          <a:xfrm>
            <a:off x="6922116" y="1126914"/>
            <a:ext cx="5177503" cy="4338181"/>
          </a:xfrm>
          <a:prstGeom prst="rect">
            <a:avLst/>
          </a:prstGeom>
          <a:ln>
            <a:solidFill>
              <a:schemeClr val="tx1"/>
            </a:solidFill>
          </a:ln>
        </p:spPr>
      </p:pic>
      <p:pic>
        <p:nvPicPr>
          <p:cNvPr id="5" name="Immagine 4">
            <a:extLst>
              <a:ext uri="{FF2B5EF4-FFF2-40B4-BE49-F238E27FC236}">
                <a16:creationId xmlns:a16="http://schemas.microsoft.com/office/drawing/2014/main" id="{CE534961-C0D3-829D-C005-4B50976F04B9}"/>
              </a:ext>
            </a:extLst>
          </p:cNvPr>
          <p:cNvPicPr>
            <a:picLocks noChangeAspect="1"/>
          </p:cNvPicPr>
          <p:nvPr/>
        </p:nvPicPr>
        <p:blipFill>
          <a:blip r:embed="rId6"/>
          <a:stretch>
            <a:fillRect/>
          </a:stretch>
        </p:blipFill>
        <p:spPr>
          <a:xfrm>
            <a:off x="3741891" y="389039"/>
            <a:ext cx="4393707" cy="6079921"/>
          </a:xfrm>
          <a:prstGeom prst="rect">
            <a:avLst/>
          </a:prstGeom>
          <a:ln>
            <a:solidFill>
              <a:schemeClr val="tx1"/>
            </a:solidFill>
          </a:ln>
        </p:spPr>
      </p:pic>
    </p:spTree>
    <p:extLst>
      <p:ext uri="{BB962C8B-B14F-4D97-AF65-F5344CB8AC3E}">
        <p14:creationId xmlns:p14="http://schemas.microsoft.com/office/powerpoint/2010/main" val="69405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9722A8-EDEA-4C9D-BC9A-15BF600E890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9" name="Immagine 8">
            <a:extLst>
              <a:ext uri="{FF2B5EF4-FFF2-40B4-BE49-F238E27FC236}">
                <a16:creationId xmlns:a16="http://schemas.microsoft.com/office/drawing/2014/main" id="{086DF17C-E5CD-0565-7E6D-15F888AD23DA}"/>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0" name="CasellaDiTesto 9">
            <a:extLst>
              <a:ext uri="{FF2B5EF4-FFF2-40B4-BE49-F238E27FC236}">
                <a16:creationId xmlns:a16="http://schemas.microsoft.com/office/drawing/2014/main" id="{92F7BDF6-2627-F3B9-CE0F-AA35618A0F3F}"/>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20</a:t>
            </a:r>
          </a:p>
        </p:txBody>
      </p:sp>
      <p:pic>
        <p:nvPicPr>
          <p:cNvPr id="7" name="Immagine 6">
            <a:extLst>
              <a:ext uri="{FF2B5EF4-FFF2-40B4-BE49-F238E27FC236}">
                <a16:creationId xmlns:a16="http://schemas.microsoft.com/office/drawing/2014/main" id="{95B4C1F7-B919-BFB1-E679-48B261A32D42}"/>
              </a:ext>
            </a:extLst>
          </p:cNvPr>
          <p:cNvPicPr>
            <a:picLocks noChangeAspect="1"/>
          </p:cNvPicPr>
          <p:nvPr/>
        </p:nvPicPr>
        <p:blipFill>
          <a:blip r:embed="rId4"/>
          <a:stretch>
            <a:fillRect/>
          </a:stretch>
        </p:blipFill>
        <p:spPr>
          <a:xfrm>
            <a:off x="2592858" y="742362"/>
            <a:ext cx="7136126" cy="5388660"/>
          </a:xfrm>
          <a:prstGeom prst="rect">
            <a:avLst/>
          </a:prstGeom>
          <a:ln>
            <a:solidFill>
              <a:schemeClr val="tx1"/>
            </a:solidFill>
          </a:ln>
        </p:spPr>
      </p:pic>
    </p:spTree>
    <p:extLst>
      <p:ext uri="{BB962C8B-B14F-4D97-AF65-F5344CB8AC3E}">
        <p14:creationId xmlns:p14="http://schemas.microsoft.com/office/powerpoint/2010/main" val="148231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F9722A8-EDEA-4C9D-BC9A-15BF600E890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9" name="Immagine 8">
            <a:extLst>
              <a:ext uri="{FF2B5EF4-FFF2-40B4-BE49-F238E27FC236}">
                <a16:creationId xmlns:a16="http://schemas.microsoft.com/office/drawing/2014/main" id="{086DF17C-E5CD-0565-7E6D-15F888AD23DA}"/>
              </a:ext>
            </a:extLst>
          </p:cNvPr>
          <p:cNvPicPr>
            <a:picLocks noChangeAspect="1"/>
          </p:cNvPicPr>
          <p:nvPr/>
        </p:nvPicPr>
        <p:blipFill rotWithShape="1">
          <a:blip r:embed="rId3"/>
          <a:srcRect r="41179" b="89406"/>
          <a:stretch/>
        </p:blipFill>
        <p:spPr>
          <a:xfrm>
            <a:off x="-16476" y="6482218"/>
            <a:ext cx="12192000" cy="375781"/>
          </a:xfrm>
          <a:prstGeom prst="rect">
            <a:avLst/>
          </a:prstGeom>
        </p:spPr>
      </p:pic>
      <p:pic>
        <p:nvPicPr>
          <p:cNvPr id="14" name="Immagine 13">
            <a:extLst>
              <a:ext uri="{FF2B5EF4-FFF2-40B4-BE49-F238E27FC236}">
                <a16:creationId xmlns:a16="http://schemas.microsoft.com/office/drawing/2014/main" id="{4CE0C4EC-D851-0629-911F-0E3566C62B77}"/>
              </a:ext>
            </a:extLst>
          </p:cNvPr>
          <p:cNvPicPr>
            <a:picLocks noChangeAspect="1"/>
          </p:cNvPicPr>
          <p:nvPr/>
        </p:nvPicPr>
        <p:blipFill>
          <a:blip r:embed="rId4">
            <a:alphaModFix amt="20000"/>
          </a:blip>
          <a:stretch>
            <a:fillRect/>
          </a:stretch>
        </p:blipFill>
        <p:spPr>
          <a:xfrm>
            <a:off x="5385075" y="405175"/>
            <a:ext cx="6790449" cy="6067245"/>
          </a:xfrm>
          <a:prstGeom prst="rect">
            <a:avLst/>
          </a:prstGeom>
        </p:spPr>
      </p:pic>
      <p:pic>
        <p:nvPicPr>
          <p:cNvPr id="7" name="Immagine 6">
            <a:extLst>
              <a:ext uri="{FF2B5EF4-FFF2-40B4-BE49-F238E27FC236}">
                <a16:creationId xmlns:a16="http://schemas.microsoft.com/office/drawing/2014/main" id="{2864A687-5D1E-108D-1DC6-8EE070EB5316}"/>
              </a:ext>
            </a:extLst>
          </p:cNvPr>
          <p:cNvPicPr>
            <a:picLocks noChangeAspect="1"/>
          </p:cNvPicPr>
          <p:nvPr/>
        </p:nvPicPr>
        <p:blipFill>
          <a:blip r:embed="rId5"/>
          <a:stretch>
            <a:fillRect/>
          </a:stretch>
        </p:blipFill>
        <p:spPr>
          <a:xfrm>
            <a:off x="7532914" y="3551903"/>
            <a:ext cx="4387269" cy="2641416"/>
          </a:xfrm>
          <a:prstGeom prst="rect">
            <a:avLst/>
          </a:prstGeom>
          <a:ln>
            <a:solidFill>
              <a:schemeClr val="tx1"/>
            </a:solidFill>
          </a:ln>
        </p:spPr>
      </p:pic>
      <p:sp>
        <p:nvSpPr>
          <p:cNvPr id="10" name="CasellaDiTesto 9">
            <a:extLst>
              <a:ext uri="{FF2B5EF4-FFF2-40B4-BE49-F238E27FC236}">
                <a16:creationId xmlns:a16="http://schemas.microsoft.com/office/drawing/2014/main" id="{92F7BDF6-2627-F3B9-CE0F-AA35618A0F3F}"/>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21</a:t>
            </a:r>
          </a:p>
        </p:txBody>
      </p:sp>
      <p:sp>
        <p:nvSpPr>
          <p:cNvPr id="2" name="Titolo 1">
            <a:extLst>
              <a:ext uri="{FF2B5EF4-FFF2-40B4-BE49-F238E27FC236}">
                <a16:creationId xmlns:a16="http://schemas.microsoft.com/office/drawing/2014/main" id="{2F09DD16-FBDC-2B4B-0DEF-A4E49F508593}"/>
              </a:ext>
            </a:extLst>
          </p:cNvPr>
          <p:cNvSpPr>
            <a:spLocks noGrp="1"/>
          </p:cNvSpPr>
          <p:nvPr>
            <p:ph type="title"/>
          </p:nvPr>
        </p:nvSpPr>
        <p:spPr>
          <a:xfrm>
            <a:off x="613584" y="-21964"/>
            <a:ext cx="4771491" cy="6858000"/>
          </a:xfrm>
        </p:spPr>
        <p:txBody>
          <a:bodyPr>
            <a:normAutofit/>
          </a:bodyPr>
          <a:lstStyle/>
          <a:p>
            <a:r>
              <a:rPr lang="it-IT" dirty="0">
                <a:latin typeface="Arial" panose="020B0604020202020204" pitchFamily="34" charset="0"/>
                <a:cs typeface="Arial" panose="020B0604020202020204" pitchFamily="34" charset="0"/>
              </a:rPr>
              <a:t>La positività</a:t>
            </a: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5 – Bernardo ed Emilio, avversari ma sempre fratelli</a:t>
            </a:r>
          </a:p>
        </p:txBody>
      </p:sp>
      <p:pic>
        <p:nvPicPr>
          <p:cNvPr id="11" name="Immagine 10">
            <a:extLst>
              <a:ext uri="{FF2B5EF4-FFF2-40B4-BE49-F238E27FC236}">
                <a16:creationId xmlns:a16="http://schemas.microsoft.com/office/drawing/2014/main" id="{E841F756-D867-8F7E-2E17-A8105C265328}"/>
              </a:ext>
            </a:extLst>
          </p:cNvPr>
          <p:cNvPicPr>
            <a:picLocks noChangeAspect="1"/>
          </p:cNvPicPr>
          <p:nvPr/>
        </p:nvPicPr>
        <p:blipFill>
          <a:blip r:embed="rId6"/>
          <a:stretch>
            <a:fillRect/>
          </a:stretch>
        </p:blipFill>
        <p:spPr>
          <a:xfrm>
            <a:off x="5475949" y="590837"/>
            <a:ext cx="4843708" cy="2696497"/>
          </a:xfrm>
          <a:prstGeom prst="rect">
            <a:avLst/>
          </a:prstGeom>
          <a:ln>
            <a:solidFill>
              <a:schemeClr val="tx1"/>
            </a:solidFill>
          </a:ln>
        </p:spPr>
      </p:pic>
    </p:spTree>
    <p:extLst>
      <p:ext uri="{BB962C8B-B14F-4D97-AF65-F5344CB8AC3E}">
        <p14:creationId xmlns:p14="http://schemas.microsoft.com/office/powerpoint/2010/main" val="132999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FC08627-2C14-CB6E-9DC4-BDE68521C803}"/>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0" name="Immagine 9">
            <a:extLst>
              <a:ext uri="{FF2B5EF4-FFF2-40B4-BE49-F238E27FC236}">
                <a16:creationId xmlns:a16="http://schemas.microsoft.com/office/drawing/2014/main" id="{38F43776-CAD8-13C8-5E12-79A400D488DF}"/>
              </a:ext>
            </a:extLst>
          </p:cNvPr>
          <p:cNvPicPr>
            <a:picLocks noChangeAspect="1"/>
          </p:cNvPicPr>
          <p:nvPr/>
        </p:nvPicPr>
        <p:blipFill rotWithShape="1">
          <a:blip r:embed="rId3"/>
          <a:srcRect r="41179" b="89406"/>
          <a:stretch/>
        </p:blipFill>
        <p:spPr>
          <a:xfrm>
            <a:off x="0" y="6497156"/>
            <a:ext cx="12192000" cy="375781"/>
          </a:xfrm>
          <a:prstGeom prst="rect">
            <a:avLst/>
          </a:prstGeom>
        </p:spPr>
      </p:pic>
      <p:sp>
        <p:nvSpPr>
          <p:cNvPr id="11" name="CasellaDiTesto 10">
            <a:extLst>
              <a:ext uri="{FF2B5EF4-FFF2-40B4-BE49-F238E27FC236}">
                <a16:creationId xmlns:a16="http://schemas.microsoft.com/office/drawing/2014/main" id="{B5D52C5E-51C2-0668-60EA-B46637392D63}"/>
              </a:ext>
            </a:extLst>
          </p:cNvPr>
          <p:cNvSpPr txBox="1"/>
          <p:nvPr/>
        </p:nvSpPr>
        <p:spPr>
          <a:xfrm>
            <a:off x="5938745" y="6487336"/>
            <a:ext cx="444352" cy="400110"/>
          </a:xfrm>
          <a:prstGeom prst="rect">
            <a:avLst/>
          </a:prstGeom>
          <a:noFill/>
        </p:spPr>
        <p:txBody>
          <a:bodyPr wrap="none" rtlCol="0">
            <a:spAutoFit/>
          </a:bodyPr>
          <a:lstStyle/>
          <a:p>
            <a:r>
              <a:rPr lang="it-IT" sz="2000" b="1" dirty="0">
                <a:solidFill>
                  <a:schemeClr val="bg1"/>
                </a:solidFill>
              </a:rPr>
              <a:t>22</a:t>
            </a:r>
          </a:p>
        </p:txBody>
      </p:sp>
      <p:sp>
        <p:nvSpPr>
          <p:cNvPr id="7" name="Titolo 1">
            <a:extLst>
              <a:ext uri="{FF2B5EF4-FFF2-40B4-BE49-F238E27FC236}">
                <a16:creationId xmlns:a16="http://schemas.microsoft.com/office/drawing/2014/main" id="{3AB87BF3-0A8A-A8C9-7FD1-461BBE891EB9}"/>
              </a:ext>
            </a:extLst>
          </p:cNvPr>
          <p:cNvSpPr>
            <a:spLocks noGrp="1"/>
          </p:cNvSpPr>
          <p:nvPr>
            <p:ph type="title"/>
          </p:nvPr>
        </p:nvSpPr>
        <p:spPr>
          <a:xfrm>
            <a:off x="555172" y="1"/>
            <a:ext cx="5236028" cy="6858000"/>
          </a:xfrm>
        </p:spPr>
        <p:txBody>
          <a:bodyPr>
            <a:normAutofit/>
          </a:bodyPr>
          <a:lstStyle/>
          <a:p>
            <a:r>
              <a:rPr lang="it-IT" dirty="0">
                <a:latin typeface="Arial" panose="020B0604020202020204" pitchFamily="34" charset="0"/>
                <a:cs typeface="Arial" panose="020B0604020202020204" pitchFamily="34" charset="0"/>
              </a:rPr>
              <a:t>La positività</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6 – Claudia Caprotti</a:t>
            </a:r>
          </a:p>
        </p:txBody>
      </p:sp>
      <p:pic>
        <p:nvPicPr>
          <p:cNvPr id="4" name="Immagine 3">
            <a:extLst>
              <a:ext uri="{FF2B5EF4-FFF2-40B4-BE49-F238E27FC236}">
                <a16:creationId xmlns:a16="http://schemas.microsoft.com/office/drawing/2014/main" id="{79CFC791-6119-DEB0-F371-90AF4627D631}"/>
              </a:ext>
            </a:extLst>
          </p:cNvPr>
          <p:cNvPicPr>
            <a:picLocks noChangeAspect="1"/>
          </p:cNvPicPr>
          <p:nvPr/>
        </p:nvPicPr>
        <p:blipFill>
          <a:blip r:embed="rId4"/>
          <a:stretch>
            <a:fillRect/>
          </a:stretch>
        </p:blipFill>
        <p:spPr>
          <a:xfrm>
            <a:off x="6992709" y="615950"/>
            <a:ext cx="4219575" cy="5626100"/>
          </a:xfrm>
          <a:prstGeom prst="rect">
            <a:avLst/>
          </a:prstGeom>
          <a:ln>
            <a:noFill/>
          </a:ln>
          <a:effectLst>
            <a:softEdge rad="112500"/>
          </a:effectLst>
        </p:spPr>
      </p:pic>
    </p:spTree>
    <p:extLst>
      <p:ext uri="{BB962C8B-B14F-4D97-AF65-F5344CB8AC3E}">
        <p14:creationId xmlns:p14="http://schemas.microsoft.com/office/powerpoint/2010/main" val="182823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3064A61-6EF7-8E4D-F416-09633347E302}"/>
              </a:ext>
            </a:extLst>
          </p:cNvPr>
          <p:cNvPicPr>
            <a:picLocks noChangeAspect="1"/>
          </p:cNvPicPr>
          <p:nvPr/>
        </p:nvPicPr>
        <p:blipFill rotWithShape="1">
          <a:blip r:embed="rId3"/>
          <a:srcRect r="41179" b="89406"/>
          <a:stretch/>
        </p:blipFill>
        <p:spPr>
          <a:xfrm>
            <a:off x="-16476" y="6482218"/>
            <a:ext cx="12208476" cy="375781"/>
          </a:xfrm>
          <a:prstGeom prst="rect">
            <a:avLst/>
          </a:prstGeom>
        </p:spPr>
      </p:pic>
      <p:pic>
        <p:nvPicPr>
          <p:cNvPr id="5" name="Immagine 4">
            <a:extLst>
              <a:ext uri="{FF2B5EF4-FFF2-40B4-BE49-F238E27FC236}">
                <a16:creationId xmlns:a16="http://schemas.microsoft.com/office/drawing/2014/main" id="{20E7EEF2-71E4-CF96-A49B-D1950FE725DE}"/>
              </a:ext>
            </a:extLst>
          </p:cNvPr>
          <p:cNvPicPr>
            <a:picLocks noChangeAspect="1"/>
          </p:cNvPicPr>
          <p:nvPr/>
        </p:nvPicPr>
        <p:blipFill rotWithShape="1">
          <a:blip r:embed="rId3"/>
          <a:srcRect r="41179" b="89406"/>
          <a:stretch/>
        </p:blipFill>
        <p:spPr>
          <a:xfrm>
            <a:off x="0" y="0"/>
            <a:ext cx="12192000" cy="375781"/>
          </a:xfrm>
          <a:prstGeom prst="rect">
            <a:avLst/>
          </a:prstGeom>
        </p:spPr>
      </p:pic>
      <p:sp>
        <p:nvSpPr>
          <p:cNvPr id="9" name="CasellaDiTesto 8">
            <a:extLst>
              <a:ext uri="{FF2B5EF4-FFF2-40B4-BE49-F238E27FC236}">
                <a16:creationId xmlns:a16="http://schemas.microsoft.com/office/drawing/2014/main" id="{C0A5C182-4882-2426-28EF-A1254F0C5FF1}"/>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23</a:t>
            </a:r>
          </a:p>
        </p:txBody>
      </p:sp>
      <p:sp>
        <p:nvSpPr>
          <p:cNvPr id="2" name="Titolo 1">
            <a:extLst>
              <a:ext uri="{FF2B5EF4-FFF2-40B4-BE49-F238E27FC236}">
                <a16:creationId xmlns:a16="http://schemas.microsoft.com/office/drawing/2014/main" id="{F4128D99-5FEB-808A-EC7A-AAFE237BA6EE}"/>
              </a:ext>
            </a:extLst>
          </p:cNvPr>
          <p:cNvSpPr>
            <a:spLocks noGrp="1"/>
          </p:cNvSpPr>
          <p:nvPr>
            <p:ph type="title"/>
          </p:nvPr>
        </p:nvSpPr>
        <p:spPr>
          <a:xfrm>
            <a:off x="838200" y="1"/>
            <a:ext cx="4593771" cy="6858000"/>
          </a:xfrm>
        </p:spPr>
        <p:txBody>
          <a:bodyPr>
            <a:normAutofit/>
          </a:bodyPr>
          <a:lstStyle/>
          <a:p>
            <a:r>
              <a:rPr lang="it-IT" dirty="0">
                <a:latin typeface="Arial" panose="020B0604020202020204" pitchFamily="34" charset="0"/>
                <a:cs typeface="Arial" panose="020B0604020202020204" pitchFamily="34" charset="0"/>
              </a:rPr>
              <a:t>7 - Il non–profit di Guido Venosta</a:t>
            </a:r>
          </a:p>
        </p:txBody>
      </p:sp>
      <p:pic>
        <p:nvPicPr>
          <p:cNvPr id="7" name="Immagine 6">
            <a:extLst>
              <a:ext uri="{FF2B5EF4-FFF2-40B4-BE49-F238E27FC236}">
                <a16:creationId xmlns:a16="http://schemas.microsoft.com/office/drawing/2014/main" id="{AC3599E1-97B7-CE20-4710-B35848EEFC73}"/>
              </a:ext>
            </a:extLst>
          </p:cNvPr>
          <p:cNvPicPr>
            <a:picLocks noChangeAspect="1"/>
          </p:cNvPicPr>
          <p:nvPr/>
        </p:nvPicPr>
        <p:blipFill>
          <a:blip r:embed="rId4"/>
          <a:stretch>
            <a:fillRect/>
          </a:stretch>
        </p:blipFill>
        <p:spPr>
          <a:xfrm>
            <a:off x="5938745" y="524554"/>
            <a:ext cx="3154953" cy="4694327"/>
          </a:xfrm>
          <a:prstGeom prst="rect">
            <a:avLst/>
          </a:prstGeom>
        </p:spPr>
      </p:pic>
      <p:pic>
        <p:nvPicPr>
          <p:cNvPr id="10" name="Immagine 9">
            <a:extLst>
              <a:ext uri="{FF2B5EF4-FFF2-40B4-BE49-F238E27FC236}">
                <a16:creationId xmlns:a16="http://schemas.microsoft.com/office/drawing/2014/main" id="{13F16A5E-57C1-2F1D-BB8D-705CC9729DFE}"/>
              </a:ext>
            </a:extLst>
          </p:cNvPr>
          <p:cNvPicPr>
            <a:picLocks noChangeAspect="1"/>
          </p:cNvPicPr>
          <p:nvPr/>
        </p:nvPicPr>
        <p:blipFill>
          <a:blip r:embed="rId5"/>
          <a:stretch>
            <a:fillRect/>
          </a:stretch>
        </p:blipFill>
        <p:spPr>
          <a:xfrm>
            <a:off x="8637814" y="1785259"/>
            <a:ext cx="3287143" cy="4384901"/>
          </a:xfrm>
          <a:prstGeom prst="rect">
            <a:avLst/>
          </a:prstGeom>
        </p:spPr>
      </p:pic>
    </p:spTree>
    <p:extLst>
      <p:ext uri="{BB962C8B-B14F-4D97-AF65-F5344CB8AC3E}">
        <p14:creationId xmlns:p14="http://schemas.microsoft.com/office/powerpoint/2010/main" val="1784542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838200" y="1"/>
            <a:ext cx="5825836" cy="6858000"/>
          </a:xfrm>
        </p:spPr>
        <p:txBody>
          <a:bodyPr>
            <a:normAutofit/>
          </a:bodyPr>
          <a:lstStyle/>
          <a:p>
            <a:r>
              <a:rPr lang="it-IT" dirty="0">
                <a:latin typeface="Arial" panose="020B0604020202020204" pitchFamily="34" charset="0"/>
                <a:cs typeface="Arial" panose="020B0604020202020204" pitchFamily="34" charset="0"/>
              </a:rPr>
              <a:t>Problemi:</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tanto spazio ma binari paralleli.</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Quasi nessun punto d’incontro.</a:t>
            </a:r>
          </a:p>
        </p:txBody>
      </p:sp>
      <p:pic>
        <p:nvPicPr>
          <p:cNvPr id="3" name="Picture 2" descr="A serene and picturesque scene depicting parallel train tracks. The tracks stretch into the distance, converging towards the horizon beneath a vast, clear sky. The surroundings are lush, with green trees and bushes flanking the tracks. The sun is low in the sky, casting a warm, golden light over the scene, creating long shadows. This tranquil setting exudes a sense of calm and continuity.">
            <a:extLst>
              <a:ext uri="{FF2B5EF4-FFF2-40B4-BE49-F238E27FC236}">
                <a16:creationId xmlns:a16="http://schemas.microsoft.com/office/drawing/2014/main" id="{A8E85BE1-3080-0CDF-8F2E-61347E1E1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67" r="27789"/>
          <a:stretch/>
        </p:blipFill>
        <p:spPr bwMode="auto">
          <a:xfrm>
            <a:off x="7002048" y="0"/>
            <a:ext cx="5189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CB6B3AB-DD11-DCAA-5ACE-CEA893C90808}"/>
              </a:ext>
            </a:extLst>
          </p:cNvPr>
          <p:cNvPicPr>
            <a:picLocks noChangeAspect="1"/>
          </p:cNvPicPr>
          <p:nvPr/>
        </p:nvPicPr>
        <p:blipFill rotWithShape="1">
          <a:blip r:embed="rId4"/>
          <a:srcRect r="41179" b="89406"/>
          <a:stretch/>
        </p:blipFill>
        <p:spPr>
          <a:xfrm>
            <a:off x="0" y="0"/>
            <a:ext cx="12192000" cy="375781"/>
          </a:xfrm>
          <a:prstGeom prst="rect">
            <a:avLst/>
          </a:prstGeom>
        </p:spPr>
      </p:pic>
      <p:pic>
        <p:nvPicPr>
          <p:cNvPr id="4" name="Immagine 3">
            <a:extLst>
              <a:ext uri="{FF2B5EF4-FFF2-40B4-BE49-F238E27FC236}">
                <a16:creationId xmlns:a16="http://schemas.microsoft.com/office/drawing/2014/main" id="{886CC3D8-DF67-4F85-36E9-2BA1A37ED14F}"/>
              </a:ext>
            </a:extLst>
          </p:cNvPr>
          <p:cNvPicPr>
            <a:picLocks noChangeAspect="1"/>
          </p:cNvPicPr>
          <p:nvPr/>
        </p:nvPicPr>
        <p:blipFill rotWithShape="1">
          <a:blip r:embed="rId4"/>
          <a:srcRect r="41179" b="89406"/>
          <a:stretch/>
        </p:blipFill>
        <p:spPr>
          <a:xfrm>
            <a:off x="-16476" y="6482218"/>
            <a:ext cx="12208476" cy="375781"/>
          </a:xfrm>
          <a:prstGeom prst="rect">
            <a:avLst/>
          </a:prstGeom>
        </p:spPr>
      </p:pic>
      <p:sp>
        <p:nvSpPr>
          <p:cNvPr id="10" name="CasellaDiTesto 9">
            <a:extLst>
              <a:ext uri="{FF2B5EF4-FFF2-40B4-BE49-F238E27FC236}">
                <a16:creationId xmlns:a16="http://schemas.microsoft.com/office/drawing/2014/main" id="{4ADBC98C-C80C-2E66-3EFC-4E5D3E3CA758}"/>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24</a:t>
            </a:r>
          </a:p>
        </p:txBody>
      </p:sp>
    </p:spTree>
    <p:extLst>
      <p:ext uri="{BB962C8B-B14F-4D97-AF65-F5344CB8AC3E}">
        <p14:creationId xmlns:p14="http://schemas.microsoft.com/office/powerpoint/2010/main" val="6443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838199" y="1"/>
            <a:ext cx="10009341" cy="6858000"/>
          </a:xfrm>
        </p:spPr>
        <p:txBody>
          <a:bodyPr>
            <a:normAutofit/>
          </a:bodyPr>
          <a:lstStyle/>
          <a:p>
            <a:r>
              <a:rPr lang="it-IT" sz="4000" dirty="0">
                <a:latin typeface="Arial" panose="020B0604020202020204" pitchFamily="34" charset="0"/>
                <a:cs typeface="Arial" panose="020B0604020202020204" pitchFamily="34" charset="0"/>
              </a:rPr>
              <a:t>Possibili soluzioni:</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dialogo</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riconoscimento</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deleghe chiare</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organigramma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comitato di direzione</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impostazioni condivise CDA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consiglio di famiglia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patto di famiglia</a:t>
            </a:r>
            <a:br>
              <a:rPr lang="it-IT" sz="4000" dirty="0">
                <a:latin typeface="Arial" panose="020B0604020202020204" pitchFamily="34" charset="0"/>
                <a:cs typeface="Arial" panose="020B0604020202020204" pitchFamily="34" charset="0"/>
              </a:rPr>
            </a:br>
            <a:r>
              <a:rPr lang="it-IT" sz="4000" dirty="0">
                <a:latin typeface="Arial" panose="020B0604020202020204" pitchFamily="34" charset="0"/>
                <a:cs typeface="Arial" panose="020B0604020202020204" pitchFamily="34" charset="0"/>
              </a:rPr>
              <a:t>- consulente/mediatore disinteressato</a:t>
            </a:r>
          </a:p>
        </p:txBody>
      </p:sp>
      <p:pic>
        <p:nvPicPr>
          <p:cNvPr id="5" name="Immagine 4">
            <a:extLst>
              <a:ext uri="{FF2B5EF4-FFF2-40B4-BE49-F238E27FC236}">
                <a16:creationId xmlns:a16="http://schemas.microsoft.com/office/drawing/2014/main" id="{4B923BF4-2468-666D-7787-D5C06DFAD68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8" name="Immagine 7">
            <a:extLst>
              <a:ext uri="{FF2B5EF4-FFF2-40B4-BE49-F238E27FC236}">
                <a16:creationId xmlns:a16="http://schemas.microsoft.com/office/drawing/2014/main" id="{F821FAF5-D5E8-6310-9C17-34B1BA9DC4E3}"/>
              </a:ext>
            </a:extLst>
          </p:cNvPr>
          <p:cNvPicPr>
            <a:picLocks noChangeAspect="1"/>
          </p:cNvPicPr>
          <p:nvPr/>
        </p:nvPicPr>
        <p:blipFill rotWithShape="1">
          <a:blip r:embed="rId3"/>
          <a:srcRect r="41179" b="89406"/>
          <a:stretch/>
        </p:blipFill>
        <p:spPr>
          <a:xfrm>
            <a:off x="-16476" y="6482218"/>
            <a:ext cx="12208476" cy="375781"/>
          </a:xfrm>
          <a:prstGeom prst="rect">
            <a:avLst/>
          </a:prstGeom>
        </p:spPr>
      </p:pic>
      <p:sp>
        <p:nvSpPr>
          <p:cNvPr id="9" name="CasellaDiTesto 8">
            <a:extLst>
              <a:ext uri="{FF2B5EF4-FFF2-40B4-BE49-F238E27FC236}">
                <a16:creationId xmlns:a16="http://schemas.microsoft.com/office/drawing/2014/main" id="{560E4D5E-B5F6-C61D-E5FF-C2F22C234FCE}"/>
              </a:ext>
            </a:extLst>
          </p:cNvPr>
          <p:cNvSpPr txBox="1"/>
          <p:nvPr/>
        </p:nvSpPr>
        <p:spPr>
          <a:xfrm>
            <a:off x="5938745" y="6462622"/>
            <a:ext cx="444352" cy="400110"/>
          </a:xfrm>
          <a:prstGeom prst="rect">
            <a:avLst/>
          </a:prstGeom>
          <a:noFill/>
        </p:spPr>
        <p:txBody>
          <a:bodyPr wrap="none" rtlCol="0">
            <a:spAutoFit/>
          </a:bodyPr>
          <a:lstStyle/>
          <a:p>
            <a:r>
              <a:rPr lang="it-IT" sz="2000" b="1" dirty="0">
                <a:solidFill>
                  <a:schemeClr val="bg1"/>
                </a:solidFill>
              </a:rPr>
              <a:t>25</a:t>
            </a:r>
          </a:p>
        </p:txBody>
      </p:sp>
    </p:spTree>
    <p:extLst>
      <p:ext uri="{BB962C8B-B14F-4D97-AF65-F5344CB8AC3E}">
        <p14:creationId xmlns:p14="http://schemas.microsoft.com/office/powerpoint/2010/main" val="141856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838199" y="1"/>
            <a:ext cx="10009341" cy="6858000"/>
          </a:xfrm>
        </p:spPr>
        <p:txBody>
          <a:bodyPr>
            <a:normAutofit/>
          </a:bodyPr>
          <a:lstStyle/>
          <a:p>
            <a:r>
              <a:rPr lang="it-IT" dirty="0">
                <a:latin typeface="Arial" panose="020B0604020202020204" pitchFamily="34" charset="0"/>
                <a:cs typeface="Arial" panose="020B0604020202020204" pitchFamily="34" charset="0"/>
              </a:rPr>
              <a:t>Grazie!</a:t>
            </a:r>
          </a:p>
        </p:txBody>
      </p:sp>
      <p:pic>
        <p:nvPicPr>
          <p:cNvPr id="5" name="Immagine 4">
            <a:extLst>
              <a:ext uri="{FF2B5EF4-FFF2-40B4-BE49-F238E27FC236}">
                <a16:creationId xmlns:a16="http://schemas.microsoft.com/office/drawing/2014/main" id="{4B923BF4-2468-666D-7787-D5C06DFAD682}"/>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3" name="Immagine 2">
            <a:extLst>
              <a:ext uri="{FF2B5EF4-FFF2-40B4-BE49-F238E27FC236}">
                <a16:creationId xmlns:a16="http://schemas.microsoft.com/office/drawing/2014/main" id="{C1E56563-CDED-B4BF-41BD-ED0059EB7FFD}"/>
              </a:ext>
            </a:extLst>
          </p:cNvPr>
          <p:cNvPicPr>
            <a:picLocks noChangeAspect="1"/>
          </p:cNvPicPr>
          <p:nvPr/>
        </p:nvPicPr>
        <p:blipFill rotWithShape="1">
          <a:blip r:embed="rId3"/>
          <a:srcRect r="41179" b="89406"/>
          <a:stretch/>
        </p:blipFill>
        <p:spPr>
          <a:xfrm>
            <a:off x="-16476" y="6482218"/>
            <a:ext cx="12208476" cy="375781"/>
          </a:xfrm>
          <a:prstGeom prst="rect">
            <a:avLst/>
          </a:prstGeom>
        </p:spPr>
      </p:pic>
      <p:sp>
        <p:nvSpPr>
          <p:cNvPr id="8" name="CasellaDiTesto 7">
            <a:extLst>
              <a:ext uri="{FF2B5EF4-FFF2-40B4-BE49-F238E27FC236}">
                <a16:creationId xmlns:a16="http://schemas.microsoft.com/office/drawing/2014/main" id="{1DC091FC-C304-1E06-6ADC-0A7B88332C70}"/>
              </a:ext>
            </a:extLst>
          </p:cNvPr>
          <p:cNvSpPr txBox="1"/>
          <p:nvPr/>
        </p:nvSpPr>
        <p:spPr>
          <a:xfrm>
            <a:off x="5938745" y="6462622"/>
            <a:ext cx="444352" cy="400110"/>
          </a:xfrm>
          <a:prstGeom prst="rect">
            <a:avLst/>
          </a:prstGeom>
          <a:noFill/>
        </p:spPr>
        <p:txBody>
          <a:bodyPr wrap="square" rtlCol="0">
            <a:spAutoFit/>
          </a:bodyPr>
          <a:lstStyle/>
          <a:p>
            <a:r>
              <a:rPr lang="it-IT" sz="2000" b="1">
                <a:solidFill>
                  <a:schemeClr val="bg1"/>
                </a:solidFill>
              </a:rPr>
              <a:t>26</a:t>
            </a:r>
            <a:endParaRPr lang="it-IT" sz="2000" b="1" dirty="0">
              <a:solidFill>
                <a:schemeClr val="bg1"/>
              </a:solidFill>
            </a:endParaRPr>
          </a:p>
        </p:txBody>
      </p:sp>
    </p:spTree>
    <p:extLst>
      <p:ext uri="{BB962C8B-B14F-4D97-AF65-F5344CB8AC3E}">
        <p14:creationId xmlns:p14="http://schemas.microsoft.com/office/powerpoint/2010/main" val="165636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315686" y="-9798"/>
            <a:ext cx="5388428" cy="6858000"/>
          </a:xfrm>
        </p:spPr>
        <p:txBody>
          <a:bodyPr>
            <a:normAutofit/>
          </a:bodyPr>
          <a:lstStyle/>
          <a:p>
            <a:pPr algn="ct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1- La storia</a:t>
            </a:r>
          </a:p>
        </p:txBody>
      </p:sp>
      <p:pic>
        <p:nvPicPr>
          <p:cNvPr id="9" name="Immagine 8">
            <a:extLst>
              <a:ext uri="{FF2B5EF4-FFF2-40B4-BE49-F238E27FC236}">
                <a16:creationId xmlns:a16="http://schemas.microsoft.com/office/drawing/2014/main" id="{05D35779-EE40-7C26-5792-4D04D35EA8A3}"/>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0624A580-7A1F-2529-88C5-AF5C3183BB44}"/>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77C45ED2-77E2-3702-B9EA-83F8242F71A7}"/>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3</a:t>
            </a:r>
          </a:p>
        </p:txBody>
      </p:sp>
      <p:pic>
        <p:nvPicPr>
          <p:cNvPr id="6" name="Immagine 5">
            <a:extLst>
              <a:ext uri="{FF2B5EF4-FFF2-40B4-BE49-F238E27FC236}">
                <a16:creationId xmlns:a16="http://schemas.microsoft.com/office/drawing/2014/main" id="{D287C1F2-5068-77B8-BABB-8DFDD5197376}"/>
              </a:ext>
            </a:extLst>
          </p:cNvPr>
          <p:cNvPicPr>
            <a:picLocks noChangeAspect="1"/>
          </p:cNvPicPr>
          <p:nvPr/>
        </p:nvPicPr>
        <p:blipFill>
          <a:blip r:embed="rId4"/>
          <a:stretch>
            <a:fillRect/>
          </a:stretch>
        </p:blipFill>
        <p:spPr>
          <a:xfrm>
            <a:off x="6253255" y="816428"/>
            <a:ext cx="4985657" cy="4985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302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441271" y="-9798"/>
            <a:ext cx="5497474" cy="6858000"/>
          </a:xfrm>
        </p:spPr>
        <p:txBody>
          <a:bodyPr>
            <a:normAutofit/>
          </a:bodyPr>
          <a:lstStyle/>
          <a:p>
            <a:r>
              <a:rPr lang="it-IT" dirty="0">
                <a:latin typeface="Arial" panose="020B0604020202020204" pitchFamily="34" charset="0"/>
                <a:cs typeface="Arial" panose="020B0604020202020204" pitchFamily="34" charset="0"/>
              </a:rPr>
              <a:t>C’erano altri titoli possibili per il libro?</a:t>
            </a:r>
            <a:br>
              <a:rPr lang="it-IT" dirty="0">
                <a:latin typeface="Arial" panose="020B0604020202020204" pitchFamily="34" charset="0"/>
                <a:cs typeface="Arial" panose="020B0604020202020204" pitchFamily="34" charset="0"/>
              </a:rPr>
            </a:br>
            <a:endParaRPr lang="it-IT"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AB2CB966-7FD8-D7F4-D9B8-FD2832071B05}"/>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0" name="Immagine 9">
            <a:extLst>
              <a:ext uri="{FF2B5EF4-FFF2-40B4-BE49-F238E27FC236}">
                <a16:creationId xmlns:a16="http://schemas.microsoft.com/office/drawing/2014/main" id="{C8B11FE5-BB93-911C-4A24-BDFE75273F28}"/>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3739A33B-74C0-1BB1-F15B-6B0004506800}"/>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4</a:t>
            </a:r>
          </a:p>
        </p:txBody>
      </p:sp>
    </p:spTree>
    <p:extLst>
      <p:ext uri="{BB962C8B-B14F-4D97-AF65-F5344CB8AC3E}">
        <p14:creationId xmlns:p14="http://schemas.microsoft.com/office/powerpoint/2010/main" val="3246133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315686" y="-9798"/>
            <a:ext cx="5388428" cy="6858000"/>
          </a:xfrm>
        </p:spPr>
        <p:txBody>
          <a:bodyPr>
            <a:normAutofit/>
          </a:bodyPr>
          <a:lstStyle/>
          <a:p>
            <a:pPr algn="ctr"/>
            <a:r>
              <a:rPr lang="it-IT" b="1" dirty="0">
                <a:latin typeface="Arial" panose="020B0604020202020204" pitchFamily="34" charset="0"/>
                <a:cs typeface="Arial" panose="020B0604020202020204" pitchFamily="34" charset="0"/>
              </a:rPr>
              <a:t>La cronaca (nera)</a:t>
            </a:r>
            <a:br>
              <a:rPr lang="it-IT" b="1"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1- Le Mercedes nere</a:t>
            </a:r>
          </a:p>
        </p:txBody>
      </p:sp>
      <p:pic>
        <p:nvPicPr>
          <p:cNvPr id="9" name="Immagine 8">
            <a:extLst>
              <a:ext uri="{FF2B5EF4-FFF2-40B4-BE49-F238E27FC236}">
                <a16:creationId xmlns:a16="http://schemas.microsoft.com/office/drawing/2014/main" id="{05D35779-EE40-7C26-5792-4D04D35EA8A3}"/>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0624A580-7A1F-2529-88C5-AF5C3183BB44}"/>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77C45ED2-77E2-3702-B9EA-83F8242F71A7}"/>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5</a:t>
            </a:r>
          </a:p>
        </p:txBody>
      </p:sp>
      <p:pic>
        <p:nvPicPr>
          <p:cNvPr id="4" name="Immagine 3">
            <a:extLst>
              <a:ext uri="{FF2B5EF4-FFF2-40B4-BE49-F238E27FC236}">
                <a16:creationId xmlns:a16="http://schemas.microsoft.com/office/drawing/2014/main" id="{93BFBEDE-D1EF-252E-27CF-D5E307CBAA8B}"/>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5916975" y="365983"/>
            <a:ext cx="6258549" cy="6111501"/>
          </a:xfrm>
          <a:prstGeom prst="rect">
            <a:avLst/>
          </a:prstGeom>
        </p:spPr>
      </p:pic>
      <p:pic>
        <p:nvPicPr>
          <p:cNvPr id="7" name="Immagine 6">
            <a:extLst>
              <a:ext uri="{FF2B5EF4-FFF2-40B4-BE49-F238E27FC236}">
                <a16:creationId xmlns:a16="http://schemas.microsoft.com/office/drawing/2014/main" id="{BA2A2080-FDEC-FBD2-A725-EDA60ABAD9E2}"/>
              </a:ext>
            </a:extLst>
          </p:cNvPr>
          <p:cNvPicPr>
            <a:picLocks noChangeAspect="1"/>
          </p:cNvPicPr>
          <p:nvPr/>
        </p:nvPicPr>
        <p:blipFill>
          <a:blip r:embed="rId6">
            <a:alphaModFix amt="41000"/>
          </a:blip>
          <a:stretch>
            <a:fillRect/>
          </a:stretch>
        </p:blipFill>
        <p:spPr>
          <a:xfrm>
            <a:off x="5965220" y="4058901"/>
            <a:ext cx="2550223" cy="1707739"/>
          </a:xfrm>
          <a:prstGeom prst="ellipse">
            <a:avLst/>
          </a:prstGeom>
          <a:ln>
            <a:noFill/>
          </a:ln>
          <a:effectLst>
            <a:softEdge rad="112500"/>
          </a:effectLst>
        </p:spPr>
      </p:pic>
      <p:pic>
        <p:nvPicPr>
          <p:cNvPr id="8" name="Immagine 7">
            <a:extLst>
              <a:ext uri="{FF2B5EF4-FFF2-40B4-BE49-F238E27FC236}">
                <a16:creationId xmlns:a16="http://schemas.microsoft.com/office/drawing/2014/main" id="{9A46B9D7-074A-B208-029C-261C0D9F4740}"/>
              </a:ext>
            </a:extLst>
          </p:cNvPr>
          <p:cNvPicPr>
            <a:picLocks noChangeAspect="1"/>
          </p:cNvPicPr>
          <p:nvPr/>
        </p:nvPicPr>
        <p:blipFill>
          <a:blip r:embed="rId6">
            <a:alphaModFix amt="41000"/>
          </a:blip>
          <a:stretch>
            <a:fillRect/>
          </a:stretch>
        </p:blipFill>
        <p:spPr>
          <a:xfrm>
            <a:off x="6851969" y="4068163"/>
            <a:ext cx="2550223" cy="1707739"/>
          </a:xfrm>
          <a:prstGeom prst="ellipse">
            <a:avLst/>
          </a:prstGeom>
          <a:ln>
            <a:noFill/>
          </a:ln>
          <a:effectLst>
            <a:softEdge rad="112500"/>
          </a:effectLst>
        </p:spPr>
      </p:pic>
      <p:pic>
        <p:nvPicPr>
          <p:cNvPr id="10" name="Immagine 9">
            <a:extLst>
              <a:ext uri="{FF2B5EF4-FFF2-40B4-BE49-F238E27FC236}">
                <a16:creationId xmlns:a16="http://schemas.microsoft.com/office/drawing/2014/main" id="{30853A8A-2BF6-98CE-D303-73BCA14CD449}"/>
              </a:ext>
            </a:extLst>
          </p:cNvPr>
          <p:cNvPicPr>
            <a:picLocks noChangeAspect="1"/>
          </p:cNvPicPr>
          <p:nvPr/>
        </p:nvPicPr>
        <p:blipFill>
          <a:blip r:embed="rId7"/>
          <a:stretch>
            <a:fillRect/>
          </a:stretch>
        </p:blipFill>
        <p:spPr>
          <a:xfrm>
            <a:off x="7640299" y="4068163"/>
            <a:ext cx="2761727" cy="1689216"/>
          </a:xfrm>
          <a:prstGeom prst="rect">
            <a:avLst/>
          </a:prstGeom>
        </p:spPr>
      </p:pic>
      <p:pic>
        <p:nvPicPr>
          <p:cNvPr id="11" name="Immagine 10">
            <a:extLst>
              <a:ext uri="{FF2B5EF4-FFF2-40B4-BE49-F238E27FC236}">
                <a16:creationId xmlns:a16="http://schemas.microsoft.com/office/drawing/2014/main" id="{CB09BE88-CB41-431C-A283-6258B1777720}"/>
              </a:ext>
            </a:extLst>
          </p:cNvPr>
          <p:cNvPicPr>
            <a:picLocks noChangeAspect="1"/>
          </p:cNvPicPr>
          <p:nvPr/>
        </p:nvPicPr>
        <p:blipFill>
          <a:blip r:embed="rId8">
            <a:alphaModFix/>
            <a:extLst>
              <a:ext uri="{BEBA8EAE-BF5A-486C-A8C5-ECC9F3942E4B}">
                <a14:imgProps xmlns:a14="http://schemas.microsoft.com/office/drawing/2010/main">
                  <a14:imgLayer r:embed="rId9">
                    <a14:imgEffect>
                      <a14:saturation sat="352000"/>
                    </a14:imgEffect>
                  </a14:imgLayer>
                </a14:imgProps>
              </a:ext>
            </a:extLst>
          </a:blip>
          <a:stretch>
            <a:fillRect/>
          </a:stretch>
        </p:blipFill>
        <p:spPr>
          <a:xfrm>
            <a:off x="9718933" y="4055015"/>
            <a:ext cx="2550223" cy="1774299"/>
          </a:xfrm>
          <a:prstGeom prst="rect">
            <a:avLst/>
          </a:prstGeom>
        </p:spPr>
      </p:pic>
    </p:spTree>
    <p:extLst>
      <p:ext uri="{BB962C8B-B14F-4D97-AF65-F5344CB8AC3E}">
        <p14:creationId xmlns:p14="http://schemas.microsoft.com/office/powerpoint/2010/main" val="130427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228600" y="0"/>
            <a:ext cx="4778828" cy="6346372"/>
          </a:xfrm>
        </p:spPr>
        <p:txBody>
          <a:bodyPr>
            <a:normAutofit/>
          </a:bodyPr>
          <a:lstStyle/>
          <a:p>
            <a:pPr algn="ctr"/>
            <a:r>
              <a:rPr lang="it-IT" b="1" dirty="0">
                <a:latin typeface="Arial" panose="020B0604020202020204" pitchFamily="34" charset="0"/>
                <a:cs typeface="Arial" panose="020B0604020202020204" pitchFamily="34" charset="0"/>
              </a:rPr>
              <a:t>Il business</a:t>
            </a: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2 – Sei punti in più di margine</a:t>
            </a:r>
            <a:endParaRPr lang="it-IT" i="1"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F0683936-CFA3-092F-A432-BEEBA7A3023E}"/>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1878776E-A660-73B7-4D57-A151C0FA9586}"/>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2BA0A97E-96EE-9BA9-4B9B-BE083550DF64}"/>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6</a:t>
            </a:r>
          </a:p>
        </p:txBody>
      </p:sp>
      <p:pic>
        <p:nvPicPr>
          <p:cNvPr id="4" name="Immagine 3">
            <a:extLst>
              <a:ext uri="{FF2B5EF4-FFF2-40B4-BE49-F238E27FC236}">
                <a16:creationId xmlns:a16="http://schemas.microsoft.com/office/drawing/2014/main" id="{099D8429-B06D-C67D-F354-C539A318C983}"/>
              </a:ext>
            </a:extLst>
          </p:cNvPr>
          <p:cNvPicPr>
            <a:picLocks noChangeAspect="1"/>
          </p:cNvPicPr>
          <p:nvPr/>
        </p:nvPicPr>
        <p:blipFill>
          <a:blip r:embed="rId4"/>
          <a:stretch>
            <a:fillRect/>
          </a:stretch>
        </p:blipFill>
        <p:spPr>
          <a:xfrm>
            <a:off x="5007428" y="792335"/>
            <a:ext cx="6955972" cy="5137483"/>
          </a:xfrm>
          <a:prstGeom prst="rect">
            <a:avLst/>
          </a:prstGeom>
          <a:ln>
            <a:solidFill>
              <a:schemeClr val="tx1"/>
            </a:solidFill>
          </a:ln>
        </p:spPr>
      </p:pic>
    </p:spTree>
    <p:extLst>
      <p:ext uri="{BB962C8B-B14F-4D97-AF65-F5344CB8AC3E}">
        <p14:creationId xmlns:p14="http://schemas.microsoft.com/office/powerpoint/2010/main" val="214825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838199" y="1"/>
            <a:ext cx="6128658" cy="6858000"/>
          </a:xfrm>
        </p:spPr>
        <p:txBody>
          <a:bodyPr>
            <a:normAutofit/>
          </a:bodyPr>
          <a:lstStyle/>
          <a:p>
            <a:r>
              <a:rPr lang="it-IT" dirty="0">
                <a:latin typeface="Arial" panose="020B0604020202020204" pitchFamily="34" charset="0"/>
                <a:cs typeface="Arial" panose="020B0604020202020204" pitchFamily="34" charset="0"/>
              </a:rPr>
              <a:t>3 - La marca Esselunga</a:t>
            </a:r>
            <a:br>
              <a:rPr lang="it-IT" dirty="0">
                <a:latin typeface="Arial" panose="020B0604020202020204" pitchFamily="34" charset="0"/>
                <a:cs typeface="Arial" panose="020B0604020202020204" pitchFamily="34" charset="0"/>
              </a:rPr>
            </a:br>
            <a:endParaRPr lang="it-IT" i="1"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7</a:t>
            </a:r>
          </a:p>
        </p:txBody>
      </p:sp>
    </p:spTree>
    <p:extLst>
      <p:ext uri="{BB962C8B-B14F-4D97-AF65-F5344CB8AC3E}">
        <p14:creationId xmlns:p14="http://schemas.microsoft.com/office/powerpoint/2010/main" val="282396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315686" y="-9798"/>
            <a:ext cx="4778828" cy="6858000"/>
          </a:xfrm>
        </p:spPr>
        <p:txBody>
          <a:bodyPr>
            <a:normAutofit/>
          </a:bodyPr>
          <a:lstStyle/>
          <a:p>
            <a:pPr algn="ctr"/>
            <a:r>
              <a:rPr lang="it-IT" dirty="0">
                <a:latin typeface="Arial" panose="020B0604020202020204" pitchFamily="34" charset="0"/>
                <a:cs typeface="Arial" panose="020B0604020202020204" pitchFamily="34" charset="0"/>
              </a:rPr>
              <a:t>La prima</a:t>
            </a: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«esse lunga»</a:t>
            </a:r>
          </a:p>
        </p:txBody>
      </p:sp>
      <p:pic>
        <p:nvPicPr>
          <p:cNvPr id="9" name="Immagine 8">
            <a:extLst>
              <a:ext uri="{FF2B5EF4-FFF2-40B4-BE49-F238E27FC236}">
                <a16:creationId xmlns:a16="http://schemas.microsoft.com/office/drawing/2014/main" id="{05D35779-EE40-7C26-5792-4D04D35EA8A3}"/>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0624A580-7A1F-2529-88C5-AF5C3183BB44}"/>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77C45ED2-77E2-3702-B9EA-83F8242F71A7}"/>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8</a:t>
            </a:r>
          </a:p>
        </p:txBody>
      </p:sp>
      <p:pic>
        <p:nvPicPr>
          <p:cNvPr id="3" name="Immagine 2">
            <a:extLst>
              <a:ext uri="{FF2B5EF4-FFF2-40B4-BE49-F238E27FC236}">
                <a16:creationId xmlns:a16="http://schemas.microsoft.com/office/drawing/2014/main" id="{FAB13272-1075-CF81-AADF-0519647752A9}"/>
              </a:ext>
            </a:extLst>
          </p:cNvPr>
          <p:cNvPicPr>
            <a:picLocks noChangeAspect="1"/>
          </p:cNvPicPr>
          <p:nvPr/>
        </p:nvPicPr>
        <p:blipFill>
          <a:blip r:embed="rId4"/>
          <a:stretch>
            <a:fillRect/>
          </a:stretch>
        </p:blipFill>
        <p:spPr>
          <a:xfrm>
            <a:off x="6564086" y="979714"/>
            <a:ext cx="4669971" cy="4669971"/>
          </a:xfrm>
          <a:prstGeom prst="rect">
            <a:avLst/>
          </a:prstGeom>
        </p:spPr>
      </p:pic>
    </p:spTree>
    <p:extLst>
      <p:ext uri="{BB962C8B-B14F-4D97-AF65-F5344CB8AC3E}">
        <p14:creationId xmlns:p14="http://schemas.microsoft.com/office/powerpoint/2010/main" val="347958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8C59A-6D39-4176-6A7D-9C366EB53A43}"/>
              </a:ext>
            </a:extLst>
          </p:cNvPr>
          <p:cNvSpPr>
            <a:spLocks noGrp="1"/>
          </p:cNvSpPr>
          <p:nvPr>
            <p:ph type="title"/>
          </p:nvPr>
        </p:nvSpPr>
        <p:spPr>
          <a:xfrm>
            <a:off x="838199" y="1"/>
            <a:ext cx="6128658" cy="6858000"/>
          </a:xfrm>
        </p:spPr>
        <p:txBody>
          <a:bodyPr>
            <a:normAutofit/>
          </a:bodyPr>
          <a:lstStyle/>
          <a:p>
            <a:br>
              <a:rPr lang="it-IT" dirty="0">
                <a:latin typeface="Arial" panose="020B0604020202020204" pitchFamily="34" charset="0"/>
                <a:cs typeface="Arial" panose="020B0604020202020204" pitchFamily="34" charset="0"/>
              </a:rPr>
            </a:br>
            <a:endParaRPr lang="it-IT" i="1"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FE7D5CF2-F9BC-04A8-BE2D-9FF474FF88C6}"/>
              </a:ext>
            </a:extLst>
          </p:cNvPr>
          <p:cNvPicPr>
            <a:picLocks noChangeAspect="1"/>
          </p:cNvPicPr>
          <p:nvPr/>
        </p:nvPicPr>
        <p:blipFill rotWithShape="1">
          <a:blip r:embed="rId3"/>
          <a:srcRect r="41179" b="89406"/>
          <a:stretch/>
        </p:blipFill>
        <p:spPr>
          <a:xfrm>
            <a:off x="0" y="0"/>
            <a:ext cx="12192000" cy="375781"/>
          </a:xfrm>
          <a:prstGeom prst="rect">
            <a:avLst/>
          </a:prstGeom>
        </p:spPr>
      </p:pic>
      <p:pic>
        <p:nvPicPr>
          <p:cNvPr id="12" name="Immagine 11">
            <a:extLst>
              <a:ext uri="{FF2B5EF4-FFF2-40B4-BE49-F238E27FC236}">
                <a16:creationId xmlns:a16="http://schemas.microsoft.com/office/drawing/2014/main" id="{506F465F-4EEB-73F5-B0A5-7DF86DB4AE87}"/>
              </a:ext>
            </a:extLst>
          </p:cNvPr>
          <p:cNvPicPr>
            <a:picLocks noChangeAspect="1"/>
          </p:cNvPicPr>
          <p:nvPr/>
        </p:nvPicPr>
        <p:blipFill rotWithShape="1">
          <a:blip r:embed="rId3"/>
          <a:srcRect r="41179" b="89406"/>
          <a:stretch/>
        </p:blipFill>
        <p:spPr>
          <a:xfrm>
            <a:off x="-16476" y="6482218"/>
            <a:ext cx="12192000" cy="375781"/>
          </a:xfrm>
          <a:prstGeom prst="rect">
            <a:avLst/>
          </a:prstGeom>
        </p:spPr>
      </p:pic>
      <p:sp>
        <p:nvSpPr>
          <p:cNvPr id="13" name="CasellaDiTesto 12">
            <a:extLst>
              <a:ext uri="{FF2B5EF4-FFF2-40B4-BE49-F238E27FC236}">
                <a16:creationId xmlns:a16="http://schemas.microsoft.com/office/drawing/2014/main" id="{AC5FB63D-BB60-8385-BCDA-EC1AF0F0A0EE}"/>
              </a:ext>
            </a:extLst>
          </p:cNvPr>
          <p:cNvSpPr txBox="1"/>
          <p:nvPr/>
        </p:nvSpPr>
        <p:spPr>
          <a:xfrm>
            <a:off x="5938745" y="6462622"/>
            <a:ext cx="314510" cy="400110"/>
          </a:xfrm>
          <a:prstGeom prst="rect">
            <a:avLst/>
          </a:prstGeom>
          <a:noFill/>
        </p:spPr>
        <p:txBody>
          <a:bodyPr wrap="none" rtlCol="0">
            <a:spAutoFit/>
          </a:bodyPr>
          <a:lstStyle/>
          <a:p>
            <a:r>
              <a:rPr lang="it-IT" sz="2000" b="1" dirty="0">
                <a:solidFill>
                  <a:schemeClr val="bg1"/>
                </a:solidFill>
              </a:rPr>
              <a:t>9</a:t>
            </a:r>
          </a:p>
        </p:txBody>
      </p:sp>
      <p:pic>
        <p:nvPicPr>
          <p:cNvPr id="4" name="Immagine 3">
            <a:extLst>
              <a:ext uri="{FF2B5EF4-FFF2-40B4-BE49-F238E27FC236}">
                <a16:creationId xmlns:a16="http://schemas.microsoft.com/office/drawing/2014/main" id="{D68DA575-BB1E-0DB8-C29D-A9F92623707E}"/>
              </a:ext>
            </a:extLst>
          </p:cNvPr>
          <p:cNvPicPr>
            <a:picLocks noChangeAspect="1"/>
          </p:cNvPicPr>
          <p:nvPr/>
        </p:nvPicPr>
        <p:blipFill>
          <a:blip r:embed="rId4"/>
          <a:stretch>
            <a:fillRect/>
          </a:stretch>
        </p:blipFill>
        <p:spPr>
          <a:xfrm>
            <a:off x="1611083" y="3113315"/>
            <a:ext cx="9568543" cy="1088571"/>
          </a:xfrm>
          <a:prstGeom prst="rect">
            <a:avLst/>
          </a:prstGeom>
          <a:ln>
            <a:solidFill>
              <a:schemeClr val="tx1"/>
            </a:solidFill>
          </a:ln>
        </p:spPr>
      </p:pic>
      <p:sp>
        <p:nvSpPr>
          <p:cNvPr id="5" name="Text Box 14">
            <a:extLst>
              <a:ext uri="{FF2B5EF4-FFF2-40B4-BE49-F238E27FC236}">
                <a16:creationId xmlns:a16="http://schemas.microsoft.com/office/drawing/2014/main" id="{01215A18-7017-D221-C6F4-92468E42A2AE}"/>
              </a:ext>
            </a:extLst>
          </p:cNvPr>
          <p:cNvSpPr txBox="1">
            <a:spLocks noChangeArrowheads="1"/>
          </p:cNvSpPr>
          <p:nvPr/>
        </p:nvSpPr>
        <p:spPr bwMode="auto">
          <a:xfrm>
            <a:off x="838199" y="971932"/>
            <a:ext cx="11114313" cy="120032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4400" dirty="0">
                <a:latin typeface="Arial" panose="020B0604020202020204" pitchFamily="34" charset="0"/>
                <a:ea typeface="+mj-ea"/>
                <a:cs typeface="Arial" panose="020B0604020202020204" pitchFamily="34" charset="0"/>
              </a:rPr>
              <a:t>Definizione di MARCA</a:t>
            </a:r>
          </a:p>
          <a:p>
            <a:pPr algn="ctr"/>
            <a:r>
              <a:rPr lang="it-IT" altLang="it-IT" sz="2800" dirty="0">
                <a:latin typeface="Arial" panose="020B0604020202020204" pitchFamily="34" charset="0"/>
                <a:ea typeface="+mj-ea"/>
                <a:cs typeface="Arial" panose="020B0604020202020204" pitchFamily="34" charset="0"/>
              </a:rPr>
              <a:t>Fonte: </a:t>
            </a:r>
            <a:r>
              <a:rPr lang="it-IT" altLang="it-IT" sz="2800" i="1" dirty="0">
                <a:latin typeface="Arial" panose="020B0604020202020204" pitchFamily="34" charset="0"/>
                <a:ea typeface="+mj-ea"/>
                <a:cs typeface="Arial" panose="020B0604020202020204" pitchFamily="34" charset="0"/>
              </a:rPr>
              <a:t>Lo Zingarelli 2002 – Vocabolario della Lingua Italiana</a:t>
            </a:r>
          </a:p>
        </p:txBody>
      </p:sp>
    </p:spTree>
    <p:extLst>
      <p:ext uri="{BB962C8B-B14F-4D97-AF65-F5344CB8AC3E}">
        <p14:creationId xmlns:p14="http://schemas.microsoft.com/office/powerpoint/2010/main" val="30724887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9514</TotalTime>
  <Words>2432</Words>
  <Application>Microsoft Office PowerPoint</Application>
  <PresentationFormat>Widescreen</PresentationFormat>
  <Paragraphs>120</Paragraphs>
  <Slides>26</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Calibri</vt:lpstr>
      <vt:lpstr>Calibri Light</vt:lpstr>
      <vt:lpstr>Garamond</vt:lpstr>
      <vt:lpstr>Helvetica</vt:lpstr>
      <vt:lpstr>SimonciniGaramondStd</vt:lpstr>
      <vt:lpstr>Tema di Office</vt:lpstr>
      <vt:lpstr>Presentazione standard di PowerPoint</vt:lpstr>
      <vt:lpstr>La copertina</vt:lpstr>
      <vt:lpstr> 1- La storia</vt:lpstr>
      <vt:lpstr>C’erano altri titoli possibili per il libro? </vt:lpstr>
      <vt:lpstr>La cronaca (nera)  1- Le Mercedes nere</vt:lpstr>
      <vt:lpstr>Il business  2 – Sei punti in più di margine</vt:lpstr>
      <vt:lpstr>3 - La marca Esselunga </vt:lpstr>
      <vt:lpstr>La prima «esse lunga»</vt:lpstr>
      <vt:lpstr> </vt:lpstr>
      <vt:lpstr>Presentazione standard di PowerPoint</vt:lpstr>
      <vt:lpstr>Presentazione standard di PowerPoint</vt:lpstr>
      <vt:lpstr>Presentazione standard di PowerPoint</vt:lpstr>
      <vt:lpstr>Presentazione standard di PowerPoint</vt:lpstr>
      <vt:lpstr>La fidelizzazione e il rapporto con gli stakeholder: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positività  5 – Bernardo ed Emilio, avversari ma sempre fratelli</vt:lpstr>
      <vt:lpstr>La positività 6 – Claudia Caprotti</vt:lpstr>
      <vt:lpstr>7 - Il non–profit di Guido Venosta</vt:lpstr>
      <vt:lpstr>Problemi: tanto spazio ma binari paralleli. Quasi nessun punto d’incontro.</vt:lpstr>
      <vt:lpstr>Possibili soluzioni: - dialogo - riconoscimento - deleghe chiare - organigramma - comitato di direzione - impostazioni condivise CDA - consiglio di famiglia - patto di famiglia - consulente/mediatore disinteressato</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Massimo Giordani</dc:creator>
  <cp:lastModifiedBy>ES</cp:lastModifiedBy>
  <cp:revision>70</cp:revision>
  <cp:lastPrinted>2024-03-23T14:37:07Z</cp:lastPrinted>
  <dcterms:created xsi:type="dcterms:W3CDTF">2023-12-27T13:10:52Z</dcterms:created>
  <dcterms:modified xsi:type="dcterms:W3CDTF">2024-03-26T12:53:09Z</dcterms:modified>
</cp:coreProperties>
</file>