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31"/>
  </p:notesMasterIdLst>
  <p:sldIdLst>
    <p:sldId id="256" r:id="rId2"/>
    <p:sldId id="257" r:id="rId3"/>
    <p:sldId id="258" r:id="rId4"/>
    <p:sldId id="277" r:id="rId5"/>
    <p:sldId id="283" r:id="rId6"/>
    <p:sldId id="284" r:id="rId7"/>
    <p:sldId id="278" r:id="rId8"/>
    <p:sldId id="285" r:id="rId9"/>
    <p:sldId id="301" r:id="rId10"/>
    <p:sldId id="275" r:id="rId11"/>
    <p:sldId id="304" r:id="rId12"/>
    <p:sldId id="279" r:id="rId13"/>
    <p:sldId id="286" r:id="rId14"/>
    <p:sldId id="287" r:id="rId15"/>
    <p:sldId id="288" r:id="rId16"/>
    <p:sldId id="289" r:id="rId17"/>
    <p:sldId id="290" r:id="rId18"/>
    <p:sldId id="291" r:id="rId19"/>
    <p:sldId id="292" r:id="rId20"/>
    <p:sldId id="293" r:id="rId21"/>
    <p:sldId id="298" r:id="rId22"/>
    <p:sldId id="299" r:id="rId23"/>
    <p:sldId id="300" r:id="rId24"/>
    <p:sldId id="297" r:id="rId25"/>
    <p:sldId id="274" r:id="rId26"/>
    <p:sldId id="273" r:id="rId27"/>
    <p:sldId id="302" r:id="rId28"/>
    <p:sldId id="303" r:id="rId29"/>
    <p:sldId id="305"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522"/>
    <a:srgbClr val="003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701" autoAdjust="0"/>
  </p:normalViewPr>
  <p:slideViewPr>
    <p:cSldViewPr>
      <p:cViewPr varScale="1">
        <p:scale>
          <a:sx n="108" d="100"/>
          <a:sy n="108" d="100"/>
        </p:scale>
        <p:origin x="13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D52B04-0BE1-4357-81B7-007F5DC2D73E}" type="datetimeFigureOut">
              <a:rPr lang="it-IT" smtClean="0"/>
              <a:t>15/05/2019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AA594-605E-48B2-95D4-FBE61EC9762D}"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7" name="Segnaposto data 6"/>
          <p:cNvSpPr>
            <a:spLocks noGrp="1"/>
          </p:cNvSpPr>
          <p:nvPr>
            <p:ph type="dt" sz="half" idx="10"/>
          </p:nvPr>
        </p:nvSpPr>
        <p:spPr/>
        <p:txBody>
          <a:bodyPr/>
          <a:lstStyle/>
          <a:p>
            <a:fld id="{25ECAC30-1418-42CC-8589-40641237BBC8}" type="datetime1">
              <a:rPr lang="it-IT" smtClean="0"/>
              <a:t>15/05/2019</a:t>
            </a:fld>
            <a:endParaRPr lang="it-IT"/>
          </a:p>
        </p:txBody>
      </p:sp>
      <p:sp>
        <p:nvSpPr>
          <p:cNvPr id="20" name="Segnaposto piè di pagina 19"/>
          <p:cNvSpPr>
            <a:spLocks noGrp="1"/>
          </p:cNvSpPr>
          <p:nvPr>
            <p:ph type="ftr" sz="quarter" idx="11"/>
          </p:nvPr>
        </p:nvSpPr>
        <p:spPr/>
        <p:txBody>
          <a:bodyPr/>
          <a:lstStyle/>
          <a:p>
            <a:endParaRPr lang="it-IT"/>
          </a:p>
        </p:txBody>
      </p:sp>
      <p:sp>
        <p:nvSpPr>
          <p:cNvPr id="10" name="Segnaposto numero diapositiva 9"/>
          <p:cNvSpPr>
            <a:spLocks noGrp="1"/>
          </p:cNvSpPr>
          <p:nvPr>
            <p:ph type="sldNum" sz="quarter" idx="12"/>
          </p:nvPr>
        </p:nvSpPr>
        <p:spPr/>
        <p:txBody>
          <a:bodyPr/>
          <a:lstStyle/>
          <a:p>
            <a:fld id="{8FCE8927-1EF9-4150-A4FA-8412923F3DCF}" type="slidenum">
              <a:rPr lang="it-IT" smtClean="0"/>
              <a:pPr/>
              <a:t>‹N›</a:t>
            </a:fld>
            <a:endParaRPr lang="it-IT"/>
          </a:p>
        </p:txBody>
      </p:sp>
      <p:sp>
        <p:nvSpPr>
          <p:cNvPr id="8" name="Ovale 7"/>
          <p:cNvSpPr/>
          <p:nvPr/>
        </p:nvSpPr>
        <p:spPr>
          <a:xfrm>
            <a:off x="921433" y="1413802"/>
            <a:ext cx="210312" cy="210312"/>
          </a:xfrm>
          <a:prstGeom prst="ellipse">
            <a:avLst/>
          </a:prstGeom>
          <a:solidFill>
            <a:srgbClr val="E71522"/>
          </a:solidFill>
          <a:ln w="2000" cap="rnd" cmpd="sng" algn="ctr">
            <a:no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1157176" y="1345016"/>
            <a:ext cx="64008" cy="64008"/>
          </a:xfrm>
          <a:prstGeom prst="ellipse">
            <a:avLst/>
          </a:prstGeom>
          <a:solidFill>
            <a:srgbClr val="E71522"/>
          </a:solid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E51346-DCF7-4EF7-AEC2-E3501CC992A9}" type="datetime1">
              <a:rPr lang="it-IT" smtClean="0"/>
              <a:t>15/05/2019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CE8927-1EF9-4150-A4FA-8412923F3DCF}" type="slidenum">
              <a:rPr lang="it-IT" smtClean="0"/>
              <a:pPr/>
              <a:t>‹N›</a:t>
            </a:fld>
            <a:endParaRPr lang="it-IT"/>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6F698457-812C-42DA-AAAA-87FED06148EE}" type="datetime1">
              <a:rPr lang="it-IT" smtClean="0"/>
              <a:t>15/05/2019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CE8927-1EF9-4150-A4FA-8412923F3DCF}" type="slidenum">
              <a:rPr lang="it-IT" smtClean="0"/>
              <a:pPr/>
              <a:t>‹N›</a:t>
            </a:fld>
            <a:endParaRPr lang="it-IT"/>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7A3DD2F-9D6D-460B-B930-817E708A4692}" type="datetime1">
              <a:rPr lang="it-IT" smtClean="0"/>
              <a:t>15/05/2019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CE8927-1EF9-4150-A4FA-8412923F3DCF}" type="slidenum">
              <a:rPr lang="it-IT" smtClean="0"/>
              <a:pPr/>
              <a:t>‹N›</a:t>
            </a:fld>
            <a:endParaRPr lang="it-IT"/>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9E336BBA-0653-4B8F-8DC5-2DE346ABB8D0}" type="datetime1">
              <a:rPr lang="it-IT" smtClean="0"/>
              <a:t>15/05/2019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CE8927-1EF9-4150-A4FA-8412923F3DCF}"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21420BB0-7FD1-46C3-A9F1-D9AA51F9D304}" type="datetime1">
              <a:rPr lang="it-IT" smtClean="0"/>
              <a:t>15/05/2019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CE8927-1EF9-4150-A4FA-8412923F3DCF}" type="slidenum">
              <a:rPr lang="it-IT" smtClean="0"/>
              <a:pPr/>
              <a:t>‹N›</a:t>
            </a:fld>
            <a:endParaRPr lang="it-IT"/>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D9A8FEEB-DFA4-454A-AF70-BAC27E7E8EA4}" type="datetime1">
              <a:rPr lang="it-IT" smtClean="0"/>
              <a:t>15/05/2019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FCE8927-1EF9-4150-A4FA-8412923F3DCF}" type="slidenum">
              <a:rPr lang="it-IT" smtClean="0"/>
              <a:pPr/>
              <a:t>‹N›</a:t>
            </a:fld>
            <a:endParaRPr lang="it-IT"/>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70D369A4-AD08-42CE-AF20-C96A67314BDC}" type="datetime1">
              <a:rPr lang="it-IT" smtClean="0"/>
              <a:t>15/05/2019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FCE8927-1EF9-4150-A4FA-8412923F3DCF}" type="slidenum">
              <a:rPr lang="it-IT" smtClean="0"/>
              <a:pPr/>
              <a:t>‹N›</a:t>
            </a:fld>
            <a:endParaRPr lang="it-IT"/>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80357BED-4C26-435C-ABFE-CD605448BAF2}" type="datetime1">
              <a:rPr lang="it-IT" smtClean="0"/>
              <a:t>15/05/2019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FCE8927-1EF9-4150-A4FA-8412923F3DCF}"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F3DC55E9-15E9-4F51-815C-159FE7FAD9B5}" type="datetime1">
              <a:rPr lang="it-IT" smtClean="0"/>
              <a:t>15/05/2019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CE8927-1EF9-4150-A4FA-8412923F3DCF}" type="slidenum">
              <a:rPr lang="it-IT" smtClean="0"/>
              <a:pPr/>
              <a:t>‹N›</a:t>
            </a:fld>
            <a:endParaRPr lang="it-IT"/>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87AB1BEE-6748-4163-88EA-FEB61DC9BA3A}" type="datetime1">
              <a:rPr lang="it-IT" smtClean="0"/>
              <a:t>15/05/2019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CE8927-1EF9-4150-A4FA-8412923F3DCF}"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rgbClr val="003A78"/>
        </a:solidFill>
        <a:effectLst/>
      </p:bgPr>
    </p:bg>
    <p:spTree>
      <p:nvGrpSpPr>
        <p:cNvPr id="1" name=""/>
        <p:cNvGrpSpPr/>
        <p:nvPr/>
      </p:nvGrpSpPr>
      <p:grpSpPr>
        <a:xfrm>
          <a:off x="0" y="0"/>
          <a:ext cx="0" cy="0"/>
          <a:chOff x="0" y="0"/>
          <a:chExt cx="0" cy="0"/>
        </a:xfrm>
      </p:grpSpPr>
      <p:sp>
        <p:nvSpPr>
          <p:cNvPr id="8" name="Ovale 7"/>
          <p:cNvSpPr/>
          <p:nvPr/>
        </p:nvSpPr>
        <p:spPr>
          <a:xfrm>
            <a:off x="168816" y="21102"/>
            <a:ext cx="1702191" cy="1702191"/>
          </a:xfrm>
          <a:prstGeom prst="ellipse">
            <a:avLst/>
          </a:prstGeom>
          <a:noFill/>
          <a:ln w="27305" cap="rnd" cmpd="sng" algn="ctr">
            <a:solidFill>
              <a:srgbClr val="E71522"/>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solidFill>
            <a:schemeClr val="bg2"/>
          </a:solidFill>
          <a:ln w="7350" cap="rnd" cmpd="sng" algn="ctr">
            <a:solidFill>
              <a:srgbClr val="E71522"/>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p>
            <a:r>
              <a:rPr kumimoji="0" lang="it-IT"/>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1570A0D-07D7-4102-8D23-BBD24883D702}" type="datetime1">
              <a:rPr lang="it-IT" smtClean="0"/>
              <a:t>15/05/2019</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FCE8927-1EF9-4150-A4FA-8412923F3DCF}"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dissolve/>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iuseppecaprotti.it/dai-supermercati-ai-superstore-esselunga-parte-3-approfondimenti/" TargetMode="External"/><Relationship Id="rId2" Type="http://schemas.openxmlformats.org/officeDocument/2006/relationships/hyperlink" Target="https://www.giuseppecaprotti.it/dai-supermercati-ai-superstore-esselunga-parte-1-gli-inizi-metod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003A78"/>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1380752"/>
            <a:ext cx="7406640" cy="1472184"/>
          </a:xfrm>
        </p:spPr>
        <p:txBody>
          <a:bodyPr>
            <a:noAutofit/>
          </a:bodyPr>
          <a:lstStyle/>
          <a:p>
            <a:pPr algn="ctr"/>
            <a:r>
              <a:rPr lang="it-IT" sz="6000" dirty="0">
                <a:solidFill>
                  <a:srgbClr val="E71522"/>
                </a:solidFill>
              </a:rPr>
              <a:t>Evento FIDA</a:t>
            </a:r>
            <a:br>
              <a:rPr lang="it-IT" sz="6000" dirty="0">
                <a:solidFill>
                  <a:srgbClr val="E71522"/>
                </a:solidFill>
              </a:rPr>
            </a:br>
            <a:endParaRPr lang="it-IT" sz="6000" dirty="0">
              <a:solidFill>
                <a:srgbClr val="E71522"/>
              </a:solidFill>
            </a:endParaRPr>
          </a:p>
        </p:txBody>
      </p:sp>
      <p:sp>
        <p:nvSpPr>
          <p:cNvPr id="3" name="Sottotitolo 2"/>
          <p:cNvSpPr>
            <a:spLocks noGrp="1"/>
          </p:cNvSpPr>
          <p:nvPr>
            <p:ph type="subTitle" idx="1"/>
          </p:nvPr>
        </p:nvSpPr>
        <p:spPr>
          <a:xfrm>
            <a:off x="1331640" y="3692624"/>
            <a:ext cx="7406640" cy="1752600"/>
          </a:xfrm>
        </p:spPr>
        <p:txBody>
          <a:bodyPr>
            <a:normAutofit/>
          </a:bodyPr>
          <a:lstStyle/>
          <a:p>
            <a:pPr algn="ctr"/>
            <a:r>
              <a:rPr lang="it-IT" sz="4400" dirty="0">
                <a:solidFill>
                  <a:srgbClr val="002060"/>
                </a:solidFill>
              </a:rPr>
              <a:t>20 maggio 2019</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prodotti-toscani-esselunga-715x1024.jpg"/>
          <p:cNvPicPr>
            <a:picLocks noChangeAspect="1"/>
          </p:cNvPicPr>
          <p:nvPr/>
        </p:nvPicPr>
        <p:blipFill>
          <a:blip r:embed="rId2" cstate="print"/>
          <a:stretch>
            <a:fillRect/>
          </a:stretch>
        </p:blipFill>
        <p:spPr>
          <a:xfrm>
            <a:off x="3182119" y="236377"/>
            <a:ext cx="3838153" cy="5496879"/>
          </a:xfrm>
          <a:prstGeom prst="rect">
            <a:avLst/>
          </a:prstGeom>
        </p:spPr>
      </p:pic>
      <p:sp>
        <p:nvSpPr>
          <p:cNvPr id="6" name="CasellaDiTesto 5"/>
          <p:cNvSpPr txBox="1"/>
          <p:nvPr/>
        </p:nvSpPr>
        <p:spPr>
          <a:xfrm>
            <a:off x="2843808" y="5847655"/>
            <a:ext cx="4320480" cy="461665"/>
          </a:xfrm>
          <a:prstGeom prst="rect">
            <a:avLst/>
          </a:prstGeom>
          <a:noFill/>
        </p:spPr>
        <p:txBody>
          <a:bodyPr wrap="square" rtlCol="0">
            <a:spAutoFit/>
          </a:bodyPr>
          <a:lstStyle/>
          <a:p>
            <a:pPr algn="ctr"/>
            <a:r>
              <a:rPr lang="it-IT" sz="2400" dirty="0"/>
              <a:t>… al Localismo (‘90)</a:t>
            </a:r>
          </a:p>
        </p:txBody>
      </p:sp>
      <p:sp>
        <p:nvSpPr>
          <p:cNvPr id="4" name="Segnaposto numero diapositiva 3"/>
          <p:cNvSpPr>
            <a:spLocks noGrp="1"/>
          </p:cNvSpPr>
          <p:nvPr>
            <p:ph type="sldNum" sz="quarter" idx="12"/>
          </p:nvPr>
        </p:nvSpPr>
        <p:spPr/>
        <p:txBody>
          <a:bodyPr/>
          <a:lstStyle/>
          <a:p>
            <a:fld id="{8FCE8927-1EF9-4150-A4FA-8412923F3DCF}" type="slidenum">
              <a:rPr lang="it-IT" smtClean="0"/>
              <a:pPr/>
              <a:t>10</a:t>
            </a:fld>
            <a:endParaRPr lang="it-IT"/>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259632" y="1268760"/>
            <a:ext cx="7344816" cy="3785652"/>
          </a:xfrm>
          <a:prstGeom prst="rect">
            <a:avLst/>
          </a:prstGeom>
          <a:noFill/>
        </p:spPr>
        <p:txBody>
          <a:bodyPr wrap="square" rtlCol="0">
            <a:spAutoFit/>
          </a:bodyPr>
          <a:lstStyle/>
          <a:p>
            <a:pPr algn="ctr">
              <a:lnSpc>
                <a:spcPct val="150000"/>
              </a:lnSpc>
            </a:pPr>
            <a:r>
              <a:rPr lang="it-IT" sz="4000" dirty="0"/>
              <a:t>È con il Localismo, nei primi anni ‘90, che inizia la mia gestione (Commerciale e Marketing)</a:t>
            </a:r>
          </a:p>
        </p:txBody>
      </p:sp>
      <p:sp>
        <p:nvSpPr>
          <p:cNvPr id="3" name="Segnaposto numero diapositiva 2"/>
          <p:cNvSpPr>
            <a:spLocks noGrp="1"/>
          </p:cNvSpPr>
          <p:nvPr>
            <p:ph type="sldNum" sz="quarter" idx="12"/>
          </p:nvPr>
        </p:nvSpPr>
        <p:spPr/>
        <p:txBody>
          <a:bodyPr/>
          <a:lstStyle/>
          <a:p>
            <a:fld id="{8FCE8927-1EF9-4150-A4FA-8412923F3DCF}" type="slidenum">
              <a:rPr lang="it-IT" smtClean="0"/>
              <a:pPr/>
              <a:t>11</a:t>
            </a:fld>
            <a:endParaRPr lang="it-IT"/>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620688"/>
            <a:ext cx="7848872" cy="1143000"/>
          </a:xfrm>
          <a:ln w="28575">
            <a:solidFill>
              <a:srgbClr val="E71522"/>
            </a:solidFill>
          </a:ln>
          <a:effectLst>
            <a:outerShdw blurRad="50800" dist="38100" dir="2700000" algn="tl" rotWithShape="0">
              <a:prstClr val="black">
                <a:alpha val="40000"/>
              </a:prstClr>
            </a:outerShdw>
          </a:effectLst>
        </p:spPr>
        <p:txBody>
          <a:bodyPr>
            <a:noAutofit/>
          </a:bodyPr>
          <a:lstStyle/>
          <a:p>
            <a:pPr algn="ctr"/>
            <a:r>
              <a:rPr lang="it-IT" sz="2400" dirty="0">
                <a:solidFill>
                  <a:srgbClr val="002060"/>
                </a:solidFill>
                <a:effectLst/>
              </a:rPr>
              <a:t>Esselunga </a:t>
            </a:r>
            <a:r>
              <a:rPr lang="it-IT" sz="2400" dirty="0" err="1">
                <a:solidFill>
                  <a:srgbClr val="002060"/>
                </a:solidFill>
                <a:effectLst/>
              </a:rPr>
              <a:t>Bio</a:t>
            </a:r>
            <a:r>
              <a:rPr lang="it-IT" sz="2400" dirty="0">
                <a:solidFill>
                  <a:srgbClr val="002060"/>
                </a:solidFill>
                <a:effectLst/>
              </a:rPr>
              <a:t> – </a:t>
            </a:r>
            <a:r>
              <a:rPr lang="it-IT" sz="2400" b="1" dirty="0">
                <a:solidFill>
                  <a:srgbClr val="002060"/>
                </a:solidFill>
                <a:effectLst/>
              </a:rPr>
              <a:t>THE BEST </a:t>
            </a:r>
            <a:r>
              <a:rPr lang="it-IT" sz="2400" dirty="0">
                <a:solidFill>
                  <a:srgbClr val="002060"/>
                </a:solidFill>
                <a:effectLst/>
              </a:rPr>
              <a:t>– Migliore della P.L. e delle grandi marche</a:t>
            </a:r>
            <a:br>
              <a:rPr lang="it-IT" sz="2400" dirty="0">
                <a:solidFill>
                  <a:srgbClr val="002060"/>
                </a:solidFill>
                <a:effectLst/>
              </a:rPr>
            </a:br>
            <a:endParaRPr lang="it-IT" sz="2400" dirty="0">
              <a:solidFill>
                <a:srgbClr val="002060"/>
              </a:solidFill>
              <a:effectLst/>
            </a:endParaRPr>
          </a:p>
        </p:txBody>
      </p:sp>
      <p:sp>
        <p:nvSpPr>
          <p:cNvPr id="5" name="Titolo 1"/>
          <p:cNvSpPr txBox="1">
            <a:spLocks/>
          </p:cNvSpPr>
          <p:nvPr/>
        </p:nvSpPr>
        <p:spPr>
          <a:xfrm>
            <a:off x="1115616" y="2420888"/>
            <a:ext cx="7848872" cy="1143000"/>
          </a:xfrm>
          <a:prstGeom prst="rect">
            <a:avLst/>
          </a:prstGeom>
          <a:ln w="28575">
            <a:solidFill>
              <a:srgbClr val="E71522"/>
            </a:solidFill>
          </a:ln>
          <a:effectLst>
            <a:outerShdw blurRad="50800" dist="38100" dir="2700000" algn="tl" rotWithShape="0">
              <a:prstClr val="black">
                <a:alpha val="40000"/>
              </a:prstClr>
            </a:outerShdw>
          </a:effectLst>
        </p:spPr>
        <p:txBody>
          <a:bodyPr anchor="ctr">
            <a:normAutofit/>
          </a:bodyPr>
          <a:lstStyle/>
          <a:p>
            <a:pPr lvl="0" algn="ctr">
              <a:spcBef>
                <a:spcPct val="0"/>
              </a:spcBef>
            </a:pPr>
            <a:r>
              <a:rPr kumimoji="0" lang="it-IT" sz="2400" b="0" i="0" u="none" strike="noStrike" kern="1200" cap="none" spc="0" normalizeH="0" baseline="0" noProof="0" dirty="0">
                <a:ln>
                  <a:noFill/>
                </a:ln>
                <a:solidFill>
                  <a:srgbClr val="002060"/>
                </a:solidFill>
                <a:uLnTx/>
                <a:uFillTx/>
                <a:latin typeface="+mj-lt"/>
                <a:ea typeface="+mj-ea"/>
                <a:cs typeface="+mj-cs"/>
              </a:rPr>
              <a:t>Esselunga – </a:t>
            </a:r>
            <a:r>
              <a:rPr lang="it-IT" sz="2400" b="1" dirty="0">
                <a:solidFill>
                  <a:srgbClr val="002060"/>
                </a:solidFill>
                <a:latin typeface="+mj-lt"/>
                <a:ea typeface="+mj-ea"/>
                <a:cs typeface="+mj-cs"/>
              </a:rPr>
              <a:t>THE BETTER</a:t>
            </a:r>
            <a:r>
              <a:rPr kumimoji="0" lang="it-IT" sz="2400" b="0" i="0" u="none" strike="noStrike" kern="1200" cap="none" spc="0" normalizeH="0" baseline="0" noProof="0" dirty="0">
                <a:ln>
                  <a:noFill/>
                </a:ln>
                <a:solidFill>
                  <a:srgbClr val="002060"/>
                </a:solidFill>
                <a:uLnTx/>
                <a:uFillTx/>
                <a:latin typeface="+mj-lt"/>
                <a:ea typeface="+mj-ea"/>
                <a:cs typeface="+mj-cs"/>
              </a:rPr>
              <a:t>– Migliore delle</a:t>
            </a:r>
            <a:r>
              <a:rPr kumimoji="0" lang="it-IT" sz="2400" b="0" i="0" u="none" strike="noStrike" kern="1200" cap="none" spc="0" normalizeH="0" noProof="0" dirty="0">
                <a:ln>
                  <a:noFill/>
                </a:ln>
                <a:solidFill>
                  <a:srgbClr val="002060"/>
                </a:solidFill>
                <a:uLnTx/>
                <a:uFillTx/>
                <a:latin typeface="+mj-lt"/>
                <a:ea typeface="+mj-ea"/>
                <a:cs typeface="+mj-cs"/>
              </a:rPr>
              <a:t> altre</a:t>
            </a:r>
            <a:r>
              <a:rPr kumimoji="0" lang="it-IT" sz="2400" b="0" i="0" u="none" strike="noStrike" kern="1200" cap="none" spc="0" normalizeH="0" baseline="0" noProof="0" dirty="0">
                <a:ln>
                  <a:noFill/>
                </a:ln>
                <a:solidFill>
                  <a:srgbClr val="002060"/>
                </a:solidFill>
                <a:uLnTx/>
                <a:uFillTx/>
                <a:latin typeface="+mj-lt"/>
                <a:ea typeface="+mj-ea"/>
                <a:cs typeface="+mj-cs"/>
              </a:rPr>
              <a:t> P.L. </a:t>
            </a:r>
          </a:p>
        </p:txBody>
      </p:sp>
      <p:sp>
        <p:nvSpPr>
          <p:cNvPr id="6" name="Titolo 1"/>
          <p:cNvSpPr txBox="1">
            <a:spLocks/>
          </p:cNvSpPr>
          <p:nvPr/>
        </p:nvSpPr>
        <p:spPr>
          <a:xfrm>
            <a:off x="1115616" y="4293096"/>
            <a:ext cx="7848872" cy="1143000"/>
          </a:xfrm>
          <a:prstGeom prst="rect">
            <a:avLst/>
          </a:prstGeom>
          <a:ln w="28575">
            <a:solidFill>
              <a:srgbClr val="E71522"/>
            </a:solidFill>
          </a:ln>
          <a:effectLst>
            <a:outerShdw blurRad="50800" dist="38100" dir="2700000" algn="tl" rotWithShape="0">
              <a:prstClr val="black">
                <a:alpha val="40000"/>
              </a:prstClr>
            </a:outerShdw>
          </a:effectLst>
        </p:spPr>
        <p:txBody>
          <a:bodyPr anchor="ctr">
            <a:normAutofit/>
          </a:bodyPr>
          <a:lstStyle/>
          <a:p>
            <a:pPr lvl="0" algn="ctr">
              <a:spcBef>
                <a:spcPct val="0"/>
              </a:spcBef>
            </a:pPr>
            <a:r>
              <a:rPr kumimoji="0" lang="it-IT" sz="2400" b="0" i="0" u="none" strike="noStrike" kern="1200" cap="none" spc="0" normalizeH="0" baseline="0" noProof="0" dirty="0">
                <a:ln>
                  <a:noFill/>
                </a:ln>
                <a:solidFill>
                  <a:srgbClr val="002060"/>
                </a:solidFill>
                <a:uLnTx/>
                <a:uFillTx/>
                <a:latin typeface="+mj-lt"/>
                <a:ea typeface="+mj-ea"/>
                <a:cs typeface="+mj-cs"/>
              </a:rPr>
              <a:t>Fidel– </a:t>
            </a:r>
            <a:r>
              <a:rPr lang="it-IT" sz="2400" b="1" dirty="0">
                <a:solidFill>
                  <a:srgbClr val="002060"/>
                </a:solidFill>
                <a:latin typeface="+mj-lt"/>
                <a:ea typeface="+mj-ea"/>
                <a:cs typeface="+mj-cs"/>
              </a:rPr>
              <a:t>THE GOOD</a:t>
            </a:r>
            <a:r>
              <a:rPr kumimoji="0" lang="it-IT" sz="2400" b="0" i="0" u="none" strike="noStrike" kern="1200" cap="none" spc="0" normalizeH="0" baseline="0" noProof="0" dirty="0">
                <a:ln>
                  <a:noFill/>
                </a:ln>
                <a:solidFill>
                  <a:srgbClr val="002060"/>
                </a:solidFill>
                <a:uLnTx/>
                <a:uFillTx/>
                <a:latin typeface="+mj-lt"/>
                <a:ea typeface="+mj-ea"/>
                <a:cs typeface="+mj-cs"/>
              </a:rPr>
              <a:t>– Buon prodotto per tutti</a:t>
            </a:r>
          </a:p>
        </p:txBody>
      </p:sp>
      <p:sp>
        <p:nvSpPr>
          <p:cNvPr id="7" name="CasellaDiTesto 6"/>
          <p:cNvSpPr txBox="1"/>
          <p:nvPr/>
        </p:nvSpPr>
        <p:spPr>
          <a:xfrm>
            <a:off x="2843808" y="5847655"/>
            <a:ext cx="4320480" cy="461665"/>
          </a:xfrm>
          <a:prstGeom prst="rect">
            <a:avLst/>
          </a:prstGeom>
          <a:noFill/>
        </p:spPr>
        <p:txBody>
          <a:bodyPr wrap="square" rtlCol="0">
            <a:spAutoFit/>
          </a:bodyPr>
          <a:lstStyle/>
          <a:p>
            <a:pPr algn="ctr"/>
            <a:r>
              <a:rPr lang="it-IT" sz="2400" dirty="0"/>
              <a:t>(’90-’00)</a:t>
            </a:r>
          </a:p>
        </p:txBody>
      </p:sp>
      <p:sp>
        <p:nvSpPr>
          <p:cNvPr id="8" name="Segnaposto numero diapositiva 7"/>
          <p:cNvSpPr>
            <a:spLocks noGrp="1"/>
          </p:cNvSpPr>
          <p:nvPr>
            <p:ph type="sldNum" sz="quarter" idx="12"/>
          </p:nvPr>
        </p:nvSpPr>
        <p:spPr/>
        <p:txBody>
          <a:bodyPr/>
          <a:lstStyle/>
          <a:p>
            <a:fld id="{8FCE8927-1EF9-4150-A4FA-8412923F3DCF}" type="slidenum">
              <a:rPr lang="it-IT" smtClean="0"/>
              <a:pPr/>
              <a:t>12</a:t>
            </a:fld>
            <a:endParaRPr lang="it-IT"/>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2934072"/>
            <a:ext cx="7498080" cy="1143000"/>
          </a:xfrm>
        </p:spPr>
        <p:txBody>
          <a:bodyPr>
            <a:noAutofit/>
          </a:bodyPr>
          <a:lstStyle/>
          <a:p>
            <a:pPr algn="ctr">
              <a:lnSpc>
                <a:spcPct val="150000"/>
              </a:lnSpc>
            </a:pPr>
            <a:r>
              <a:rPr lang="it-IT" sz="3200" dirty="0">
                <a:solidFill>
                  <a:srgbClr val="002060"/>
                </a:solidFill>
              </a:rPr>
              <a:t>Mi guida la visione a lungo termine (ereditata da Francia e USA),</a:t>
            </a:r>
            <a:br>
              <a:rPr lang="it-IT" sz="3200" dirty="0">
                <a:solidFill>
                  <a:srgbClr val="002060"/>
                </a:solidFill>
              </a:rPr>
            </a:br>
            <a:r>
              <a:rPr lang="it-IT" sz="3200" dirty="0">
                <a:solidFill>
                  <a:srgbClr val="002060"/>
                </a:solidFill>
              </a:rPr>
              <a:t>senza improvvisazioni</a:t>
            </a:r>
          </a:p>
        </p:txBody>
      </p:sp>
      <p:sp>
        <p:nvSpPr>
          <p:cNvPr id="3" name="CasellaDiTesto 2"/>
          <p:cNvSpPr txBox="1"/>
          <p:nvPr/>
        </p:nvSpPr>
        <p:spPr>
          <a:xfrm>
            <a:off x="3779912" y="980728"/>
            <a:ext cx="2088232" cy="830997"/>
          </a:xfrm>
          <a:prstGeom prst="rect">
            <a:avLst/>
          </a:prstGeom>
          <a:noFill/>
        </p:spPr>
        <p:txBody>
          <a:bodyPr wrap="square" rtlCol="0">
            <a:spAutoFit/>
          </a:bodyPr>
          <a:lstStyle/>
          <a:p>
            <a:pPr algn="ctr"/>
            <a:r>
              <a:rPr lang="it-IT" sz="4800" dirty="0"/>
              <a:t>3</a:t>
            </a:r>
          </a:p>
        </p:txBody>
      </p:sp>
      <p:sp>
        <p:nvSpPr>
          <p:cNvPr id="4" name="Segnaposto numero diapositiva 3"/>
          <p:cNvSpPr>
            <a:spLocks noGrp="1"/>
          </p:cNvSpPr>
          <p:nvPr>
            <p:ph type="sldNum" sz="quarter" idx="12"/>
          </p:nvPr>
        </p:nvSpPr>
        <p:spPr/>
        <p:txBody>
          <a:bodyPr/>
          <a:lstStyle/>
          <a:p>
            <a:fld id="{8FCE8927-1EF9-4150-A4FA-8412923F3DCF}" type="slidenum">
              <a:rPr lang="it-IT" smtClean="0"/>
              <a:pPr/>
              <a:t>13</a:t>
            </a:fld>
            <a:endParaRPr lang="it-IT"/>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2934072"/>
            <a:ext cx="7498080" cy="1143000"/>
          </a:xfrm>
        </p:spPr>
        <p:txBody>
          <a:bodyPr>
            <a:normAutofit fontScale="90000"/>
          </a:bodyPr>
          <a:lstStyle/>
          <a:p>
            <a:pPr algn="ctr">
              <a:lnSpc>
                <a:spcPct val="150000"/>
              </a:lnSpc>
            </a:pPr>
            <a:r>
              <a:rPr lang="it-IT" sz="1400" dirty="0">
                <a:solidFill>
                  <a:srgbClr val="002060"/>
                </a:solidFill>
              </a:rPr>
              <a:t> </a:t>
            </a:r>
            <a:r>
              <a:rPr lang="it-IT" sz="3200" dirty="0">
                <a:solidFill>
                  <a:srgbClr val="002060"/>
                </a:solidFill>
              </a:rPr>
              <a:t>Organizzazione e controllo “totale”:</a:t>
            </a:r>
            <a:br>
              <a:rPr lang="it-IT" sz="3200" dirty="0">
                <a:solidFill>
                  <a:srgbClr val="002060"/>
                </a:solidFill>
              </a:rPr>
            </a:br>
            <a:br>
              <a:rPr lang="it-IT" sz="3200" dirty="0">
                <a:solidFill>
                  <a:srgbClr val="002060"/>
                </a:solidFill>
              </a:rPr>
            </a:br>
            <a:r>
              <a:rPr lang="it-IT" sz="3200" dirty="0">
                <a:solidFill>
                  <a:srgbClr val="002060"/>
                </a:solidFill>
              </a:rPr>
              <a:t>la contabilità industriale, derivante dalla </a:t>
            </a:r>
            <a:r>
              <a:rPr lang="it-IT" sz="3200" dirty="0" err="1">
                <a:solidFill>
                  <a:srgbClr val="002060"/>
                </a:solidFill>
              </a:rPr>
              <a:t>Dominick’s</a:t>
            </a:r>
            <a:r>
              <a:rPr lang="it-IT" sz="3200" dirty="0">
                <a:solidFill>
                  <a:srgbClr val="002060"/>
                </a:solidFill>
              </a:rPr>
              <a:t> (USA)</a:t>
            </a:r>
          </a:p>
        </p:txBody>
      </p:sp>
      <p:sp>
        <p:nvSpPr>
          <p:cNvPr id="3" name="CasellaDiTesto 2"/>
          <p:cNvSpPr txBox="1"/>
          <p:nvPr/>
        </p:nvSpPr>
        <p:spPr>
          <a:xfrm>
            <a:off x="3779912" y="980728"/>
            <a:ext cx="2088232" cy="830997"/>
          </a:xfrm>
          <a:prstGeom prst="rect">
            <a:avLst/>
          </a:prstGeom>
          <a:noFill/>
        </p:spPr>
        <p:txBody>
          <a:bodyPr wrap="square" rtlCol="0">
            <a:spAutoFit/>
          </a:bodyPr>
          <a:lstStyle/>
          <a:p>
            <a:pPr algn="ctr"/>
            <a:r>
              <a:rPr lang="it-IT" sz="4800" dirty="0"/>
              <a:t>4</a:t>
            </a:r>
          </a:p>
        </p:txBody>
      </p:sp>
      <p:sp>
        <p:nvSpPr>
          <p:cNvPr id="4" name="Segnaposto numero diapositiva 3"/>
          <p:cNvSpPr>
            <a:spLocks noGrp="1"/>
          </p:cNvSpPr>
          <p:nvPr>
            <p:ph type="sldNum" sz="quarter" idx="12"/>
          </p:nvPr>
        </p:nvSpPr>
        <p:spPr/>
        <p:txBody>
          <a:bodyPr/>
          <a:lstStyle/>
          <a:p>
            <a:fld id="{8FCE8927-1EF9-4150-A4FA-8412923F3DCF}" type="slidenum">
              <a:rPr lang="it-IT" smtClean="0"/>
              <a:pPr/>
              <a:t>14</a:t>
            </a:fld>
            <a:endParaRPr lang="it-IT"/>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2574032"/>
            <a:ext cx="7746064" cy="1143000"/>
          </a:xfrm>
        </p:spPr>
        <p:txBody>
          <a:bodyPr>
            <a:noAutofit/>
          </a:bodyPr>
          <a:lstStyle/>
          <a:p>
            <a:pPr algn="ctr">
              <a:lnSpc>
                <a:spcPct val="150000"/>
              </a:lnSpc>
            </a:pPr>
            <a:r>
              <a:rPr lang="it-IT" sz="3200" dirty="0">
                <a:solidFill>
                  <a:srgbClr val="002060"/>
                </a:solidFill>
              </a:rPr>
              <a:t>A metà anni ‘80 l’Ufficio Acquisti di Esselunga aveva – </a:t>
            </a:r>
            <a:r>
              <a:rPr lang="it-IT" sz="3200" i="1" dirty="0">
                <a:solidFill>
                  <a:srgbClr val="002060"/>
                </a:solidFill>
              </a:rPr>
              <a:t>a livello economico</a:t>
            </a:r>
            <a:r>
              <a:rPr lang="it-IT" sz="3200" dirty="0">
                <a:solidFill>
                  <a:srgbClr val="002060"/>
                </a:solidFill>
              </a:rPr>
              <a:t> – a disposizione solo il </a:t>
            </a:r>
            <a:r>
              <a:rPr lang="it-IT" sz="3200" b="1" dirty="0">
                <a:solidFill>
                  <a:srgbClr val="002060"/>
                </a:solidFill>
              </a:rPr>
              <a:t>margine lordo</a:t>
            </a:r>
            <a:r>
              <a:rPr lang="it-IT" sz="3200" dirty="0">
                <a:solidFill>
                  <a:srgbClr val="002060"/>
                </a:solidFill>
              </a:rPr>
              <a:t>, assolutamente teorico.</a:t>
            </a:r>
          </a:p>
        </p:txBody>
      </p:sp>
      <p:sp>
        <p:nvSpPr>
          <p:cNvPr id="3" name="Segnaposto numero diapositiva 2"/>
          <p:cNvSpPr>
            <a:spLocks noGrp="1"/>
          </p:cNvSpPr>
          <p:nvPr>
            <p:ph type="sldNum" sz="quarter" idx="12"/>
          </p:nvPr>
        </p:nvSpPr>
        <p:spPr/>
        <p:txBody>
          <a:bodyPr/>
          <a:lstStyle/>
          <a:p>
            <a:fld id="{8FCE8927-1EF9-4150-A4FA-8412923F3DCF}" type="slidenum">
              <a:rPr lang="it-IT" smtClean="0"/>
              <a:pPr/>
              <a:t>15</a:t>
            </a:fld>
            <a:endParaRPr lang="it-IT"/>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502024"/>
            <a:ext cx="7498080" cy="1143000"/>
          </a:xfrm>
        </p:spPr>
        <p:txBody>
          <a:bodyPr>
            <a:noAutofit/>
          </a:bodyPr>
          <a:lstStyle/>
          <a:p>
            <a:pPr algn="ctr">
              <a:lnSpc>
                <a:spcPct val="150000"/>
              </a:lnSpc>
            </a:pPr>
            <a:r>
              <a:rPr lang="it-IT" sz="3200" dirty="0">
                <a:solidFill>
                  <a:srgbClr val="002060"/>
                </a:solidFill>
              </a:rPr>
              <a:t>Ogni direttore gestiva assortimento e spazi del negozio in gestione diretta, andando “a sensazione” poiché l’unico indice – anche di valutazione annuale – dei direttori erano le </a:t>
            </a:r>
            <a:r>
              <a:rPr lang="it-IT" sz="3200" b="1" dirty="0">
                <a:solidFill>
                  <a:srgbClr val="002060"/>
                </a:solidFill>
              </a:rPr>
              <a:t>VHL</a:t>
            </a:r>
            <a:r>
              <a:rPr lang="it-IT" sz="3200" dirty="0">
                <a:solidFill>
                  <a:srgbClr val="002060"/>
                </a:solidFill>
              </a:rPr>
              <a:t> </a:t>
            </a:r>
            <a:br>
              <a:rPr lang="it-IT" sz="3200" dirty="0">
                <a:solidFill>
                  <a:srgbClr val="002060"/>
                </a:solidFill>
              </a:rPr>
            </a:br>
            <a:r>
              <a:rPr lang="it-IT" sz="3200" dirty="0">
                <a:solidFill>
                  <a:srgbClr val="002060"/>
                </a:solidFill>
              </a:rPr>
              <a:t>(</a:t>
            </a:r>
            <a:r>
              <a:rPr lang="it-IT" sz="3200" b="1" dirty="0">
                <a:solidFill>
                  <a:srgbClr val="002060"/>
                </a:solidFill>
              </a:rPr>
              <a:t>vendite x ore lavorate</a:t>
            </a:r>
            <a:r>
              <a:rPr lang="it-IT" sz="3200" dirty="0">
                <a:solidFill>
                  <a:srgbClr val="002060"/>
                </a:solidFill>
              </a:rPr>
              <a:t>).</a:t>
            </a:r>
          </a:p>
        </p:txBody>
      </p:sp>
      <p:sp>
        <p:nvSpPr>
          <p:cNvPr id="3" name="Segnaposto numero diapositiva 2"/>
          <p:cNvSpPr>
            <a:spLocks noGrp="1"/>
          </p:cNvSpPr>
          <p:nvPr>
            <p:ph type="sldNum" sz="quarter" idx="12"/>
          </p:nvPr>
        </p:nvSpPr>
        <p:spPr/>
        <p:txBody>
          <a:bodyPr/>
          <a:lstStyle/>
          <a:p>
            <a:fld id="{8FCE8927-1EF9-4150-A4FA-8412923F3DCF}" type="slidenum">
              <a:rPr lang="it-IT" smtClean="0"/>
              <a:pPr/>
              <a:t>16</a:t>
            </a:fld>
            <a:endParaRPr lang="it-IT"/>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646040"/>
            <a:ext cx="7498080" cy="1143000"/>
          </a:xfrm>
        </p:spPr>
        <p:txBody>
          <a:bodyPr>
            <a:noAutofit/>
          </a:bodyPr>
          <a:lstStyle/>
          <a:p>
            <a:pPr algn="ctr">
              <a:lnSpc>
                <a:spcPct val="150000"/>
              </a:lnSpc>
            </a:pPr>
            <a:r>
              <a:rPr lang="it-IT" sz="3200" dirty="0">
                <a:solidFill>
                  <a:srgbClr val="002060"/>
                </a:solidFill>
              </a:rPr>
              <a:t>I compratori inserivano articoli nuovi e facevano spedire  giornalmente</a:t>
            </a:r>
            <a:r>
              <a:rPr lang="it-IT" sz="3200" b="1" dirty="0">
                <a:solidFill>
                  <a:srgbClr val="002060"/>
                </a:solidFill>
              </a:rPr>
              <a:t> </a:t>
            </a:r>
            <a:r>
              <a:rPr lang="it-IT" sz="3200" dirty="0">
                <a:solidFill>
                  <a:srgbClr val="002060"/>
                </a:solidFill>
              </a:rPr>
              <a:t>la merce ai negozi, ma </a:t>
            </a:r>
            <a:r>
              <a:rPr lang="it-IT" sz="3200" b="1" dirty="0">
                <a:solidFill>
                  <a:srgbClr val="002060"/>
                </a:solidFill>
              </a:rPr>
              <a:t>nessuno</a:t>
            </a:r>
            <a:r>
              <a:rPr lang="it-IT" sz="3200" dirty="0">
                <a:solidFill>
                  <a:srgbClr val="002060"/>
                </a:solidFill>
              </a:rPr>
              <a:t>, tranne i direttori (senza mezzi), </a:t>
            </a:r>
            <a:r>
              <a:rPr lang="it-IT" sz="3200" b="1" dirty="0">
                <a:solidFill>
                  <a:srgbClr val="002060"/>
                </a:solidFill>
              </a:rPr>
              <a:t>aveva il controllo degli scaffali </a:t>
            </a:r>
            <a:r>
              <a:rPr lang="it-IT" sz="3200" b="1" dirty="0" err="1">
                <a:solidFill>
                  <a:srgbClr val="002060"/>
                </a:solidFill>
              </a:rPr>
              <a:t>L.C.C.</a:t>
            </a:r>
            <a:endParaRPr lang="it-IT" sz="3200" b="1" dirty="0">
              <a:solidFill>
                <a:srgbClr val="002060"/>
              </a:solidFill>
            </a:endParaRPr>
          </a:p>
        </p:txBody>
      </p:sp>
      <p:sp>
        <p:nvSpPr>
          <p:cNvPr id="3" name="Segnaposto numero diapositiva 2"/>
          <p:cNvSpPr>
            <a:spLocks noGrp="1"/>
          </p:cNvSpPr>
          <p:nvPr>
            <p:ph type="sldNum" sz="quarter" idx="12"/>
          </p:nvPr>
        </p:nvSpPr>
        <p:spPr/>
        <p:txBody>
          <a:bodyPr/>
          <a:lstStyle/>
          <a:p>
            <a:fld id="{8FCE8927-1EF9-4150-A4FA-8412923F3DCF}" type="slidenum">
              <a:rPr lang="it-IT" smtClean="0"/>
              <a:pPr/>
              <a:t>17</a:t>
            </a:fld>
            <a:endParaRPr lang="it-IT"/>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2420888"/>
            <a:ext cx="7498080" cy="1143000"/>
          </a:xfrm>
        </p:spPr>
        <p:txBody>
          <a:bodyPr>
            <a:noAutofit/>
          </a:bodyPr>
          <a:lstStyle/>
          <a:p>
            <a:pPr algn="ctr">
              <a:lnSpc>
                <a:spcPct val="150000"/>
              </a:lnSpc>
            </a:pPr>
            <a:r>
              <a:rPr lang="it-IT" sz="3200" b="1" dirty="0">
                <a:solidFill>
                  <a:srgbClr val="002060"/>
                </a:solidFill>
              </a:rPr>
              <a:t>Vendite</a:t>
            </a:r>
            <a:r>
              <a:rPr lang="it-IT" sz="3200" dirty="0">
                <a:solidFill>
                  <a:srgbClr val="002060"/>
                </a:solidFill>
              </a:rPr>
              <a:t> e </a:t>
            </a:r>
            <a:r>
              <a:rPr lang="it-IT" sz="3200" b="1" dirty="0">
                <a:solidFill>
                  <a:srgbClr val="002060"/>
                </a:solidFill>
              </a:rPr>
              <a:t>Acquisti</a:t>
            </a:r>
            <a:r>
              <a:rPr lang="it-IT" sz="3200" dirty="0">
                <a:solidFill>
                  <a:srgbClr val="002060"/>
                </a:solidFill>
              </a:rPr>
              <a:t> erano in perenne </a:t>
            </a:r>
            <a:r>
              <a:rPr lang="it-IT" sz="3200" b="1" dirty="0">
                <a:solidFill>
                  <a:srgbClr val="002060"/>
                </a:solidFill>
              </a:rPr>
              <a:t>conflitto</a:t>
            </a:r>
            <a:r>
              <a:rPr lang="it-IT" sz="3200" dirty="0">
                <a:solidFill>
                  <a:srgbClr val="002060"/>
                </a:solidFill>
              </a:rPr>
              <a:t> e molti buyer del </a:t>
            </a:r>
            <a:r>
              <a:rPr lang="it-IT" sz="3200" dirty="0" err="1">
                <a:solidFill>
                  <a:srgbClr val="002060"/>
                </a:solidFill>
              </a:rPr>
              <a:t>Food</a:t>
            </a:r>
            <a:r>
              <a:rPr lang="it-IT" sz="3200" dirty="0">
                <a:solidFill>
                  <a:srgbClr val="002060"/>
                </a:solidFill>
              </a:rPr>
              <a:t> erano convinti che le loro categorie di competenza guadagnassero “</a:t>
            </a:r>
            <a:r>
              <a:rPr lang="it-IT" sz="3200" i="1" dirty="0">
                <a:solidFill>
                  <a:srgbClr val="002060"/>
                </a:solidFill>
              </a:rPr>
              <a:t>un sacco di soldi</a:t>
            </a:r>
            <a:r>
              <a:rPr lang="it-IT" sz="3200" dirty="0">
                <a:solidFill>
                  <a:srgbClr val="002060"/>
                </a:solidFill>
              </a:rPr>
              <a:t>”</a:t>
            </a:r>
            <a:endParaRPr lang="it-IT" sz="3200" b="1" dirty="0">
              <a:solidFill>
                <a:srgbClr val="002060"/>
              </a:solidFill>
            </a:endParaRPr>
          </a:p>
        </p:txBody>
      </p:sp>
      <p:sp>
        <p:nvSpPr>
          <p:cNvPr id="3" name="Segnaposto numero diapositiva 2"/>
          <p:cNvSpPr>
            <a:spLocks noGrp="1"/>
          </p:cNvSpPr>
          <p:nvPr>
            <p:ph type="sldNum" sz="quarter" idx="12"/>
          </p:nvPr>
        </p:nvSpPr>
        <p:spPr/>
        <p:txBody>
          <a:bodyPr/>
          <a:lstStyle/>
          <a:p>
            <a:fld id="{8FCE8927-1EF9-4150-A4FA-8412923F3DCF}" type="slidenum">
              <a:rPr lang="it-IT" smtClean="0"/>
              <a:pPr/>
              <a:t>18</a:t>
            </a:fld>
            <a:endParaRPr lang="it-IT"/>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84361" y="733545"/>
            <a:ext cx="1080120" cy="461665"/>
          </a:xfrm>
          <a:prstGeom prst="rect">
            <a:avLst/>
          </a:prstGeom>
          <a:noFill/>
          <a:ln w="19050">
            <a:solidFill>
              <a:srgbClr val="E71522"/>
            </a:solidFill>
          </a:ln>
        </p:spPr>
        <p:txBody>
          <a:bodyPr wrap="square" rtlCol="0">
            <a:spAutoFit/>
          </a:bodyPr>
          <a:lstStyle/>
          <a:p>
            <a:pPr algn="ctr"/>
            <a:r>
              <a:rPr lang="it-IT" sz="2300" dirty="0"/>
              <a:t>1987</a:t>
            </a:r>
          </a:p>
        </p:txBody>
      </p:sp>
      <p:sp>
        <p:nvSpPr>
          <p:cNvPr id="6" name="Freccia a destra 5"/>
          <p:cNvSpPr/>
          <p:nvPr/>
        </p:nvSpPr>
        <p:spPr>
          <a:xfrm>
            <a:off x="2336489" y="877561"/>
            <a:ext cx="216024" cy="144016"/>
          </a:xfrm>
          <a:prstGeom prst="rightArrow">
            <a:avLst/>
          </a:prstGeom>
          <a:solidFill>
            <a:srgbClr val="E7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300"/>
          </a:p>
        </p:txBody>
      </p:sp>
      <p:sp>
        <p:nvSpPr>
          <p:cNvPr id="7" name="CasellaDiTesto 6"/>
          <p:cNvSpPr txBox="1"/>
          <p:nvPr/>
        </p:nvSpPr>
        <p:spPr>
          <a:xfrm>
            <a:off x="2624521" y="733545"/>
            <a:ext cx="5554726" cy="800219"/>
          </a:xfrm>
          <a:prstGeom prst="rect">
            <a:avLst/>
          </a:prstGeom>
          <a:noFill/>
        </p:spPr>
        <p:txBody>
          <a:bodyPr wrap="none" rtlCol="0">
            <a:spAutoFit/>
          </a:bodyPr>
          <a:lstStyle/>
          <a:p>
            <a:r>
              <a:rPr lang="it-IT" sz="2300" i="1" dirty="0" err="1">
                <a:solidFill>
                  <a:srgbClr val="002060"/>
                </a:solidFill>
              </a:rPr>
              <a:t>Unilever</a:t>
            </a:r>
            <a:r>
              <a:rPr lang="it-IT" sz="2300" i="1" dirty="0">
                <a:solidFill>
                  <a:srgbClr val="002060"/>
                </a:solidFill>
              </a:rPr>
              <a:t> ci presenta il “Sistema DPP”. </a:t>
            </a:r>
          </a:p>
          <a:p>
            <a:r>
              <a:rPr lang="it-IT" sz="2300" i="1" dirty="0">
                <a:solidFill>
                  <a:srgbClr val="002060"/>
                </a:solidFill>
              </a:rPr>
              <a:t>Non se ne fa nulla</a:t>
            </a:r>
            <a:endParaRPr lang="it-IT" sz="2300" i="1" dirty="0"/>
          </a:p>
        </p:txBody>
      </p:sp>
      <p:sp>
        <p:nvSpPr>
          <p:cNvPr id="8" name="CasellaDiTesto 7"/>
          <p:cNvSpPr txBox="1"/>
          <p:nvPr/>
        </p:nvSpPr>
        <p:spPr>
          <a:xfrm>
            <a:off x="1184361" y="2319462"/>
            <a:ext cx="1080120" cy="830997"/>
          </a:xfrm>
          <a:prstGeom prst="rect">
            <a:avLst/>
          </a:prstGeom>
          <a:noFill/>
          <a:ln w="19050">
            <a:solidFill>
              <a:srgbClr val="E71522"/>
            </a:solidFill>
          </a:ln>
        </p:spPr>
        <p:txBody>
          <a:bodyPr wrap="square" rtlCol="0">
            <a:spAutoFit/>
          </a:bodyPr>
          <a:lstStyle/>
          <a:p>
            <a:pPr algn="ctr"/>
            <a:r>
              <a:rPr lang="it-IT" sz="2300" dirty="0"/>
              <a:t>1988-89</a:t>
            </a:r>
          </a:p>
        </p:txBody>
      </p:sp>
      <p:sp>
        <p:nvSpPr>
          <p:cNvPr id="9" name="Freccia a destra 8"/>
          <p:cNvSpPr/>
          <p:nvPr/>
        </p:nvSpPr>
        <p:spPr>
          <a:xfrm>
            <a:off x="2336489" y="2463478"/>
            <a:ext cx="216024" cy="144016"/>
          </a:xfrm>
          <a:prstGeom prst="rightArrow">
            <a:avLst/>
          </a:prstGeom>
          <a:solidFill>
            <a:srgbClr val="E7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300"/>
          </a:p>
        </p:txBody>
      </p:sp>
      <p:sp>
        <p:nvSpPr>
          <p:cNvPr id="10" name="CasellaDiTesto 9"/>
          <p:cNvSpPr txBox="1"/>
          <p:nvPr/>
        </p:nvSpPr>
        <p:spPr>
          <a:xfrm>
            <a:off x="2768537" y="2319462"/>
            <a:ext cx="6375463" cy="800219"/>
          </a:xfrm>
          <a:prstGeom prst="rect">
            <a:avLst/>
          </a:prstGeom>
          <a:noFill/>
        </p:spPr>
        <p:txBody>
          <a:bodyPr wrap="none" rtlCol="0">
            <a:spAutoFit/>
          </a:bodyPr>
          <a:lstStyle/>
          <a:p>
            <a:r>
              <a:rPr lang="it-IT" sz="2300" i="1" dirty="0">
                <a:solidFill>
                  <a:srgbClr val="002060"/>
                </a:solidFill>
              </a:rPr>
              <a:t>Esperienza del sottoscritto alla </a:t>
            </a:r>
            <a:r>
              <a:rPr lang="it-IT" sz="2300" i="1" dirty="0" err="1">
                <a:solidFill>
                  <a:srgbClr val="002060"/>
                </a:solidFill>
              </a:rPr>
              <a:t>Dominick’s</a:t>
            </a:r>
            <a:r>
              <a:rPr lang="it-IT" sz="2300" i="1" dirty="0">
                <a:solidFill>
                  <a:srgbClr val="002060"/>
                </a:solidFill>
              </a:rPr>
              <a:t> </a:t>
            </a:r>
          </a:p>
          <a:p>
            <a:r>
              <a:rPr lang="it-IT" sz="2300" i="1" dirty="0">
                <a:solidFill>
                  <a:srgbClr val="002060"/>
                </a:solidFill>
              </a:rPr>
              <a:t>di Chicago che utilizza il DPP e i </a:t>
            </a:r>
            <a:r>
              <a:rPr lang="it-IT" sz="2300" i="1" dirty="0" err="1">
                <a:solidFill>
                  <a:srgbClr val="002060"/>
                </a:solidFill>
              </a:rPr>
              <a:t>planogram</a:t>
            </a:r>
            <a:endParaRPr lang="it-IT" sz="2300" i="1" dirty="0"/>
          </a:p>
        </p:txBody>
      </p:sp>
      <p:sp>
        <p:nvSpPr>
          <p:cNvPr id="11" name="CasellaDiTesto 10"/>
          <p:cNvSpPr txBox="1"/>
          <p:nvPr/>
        </p:nvSpPr>
        <p:spPr>
          <a:xfrm>
            <a:off x="1184361" y="4047654"/>
            <a:ext cx="1080120" cy="446276"/>
          </a:xfrm>
          <a:prstGeom prst="rect">
            <a:avLst/>
          </a:prstGeom>
          <a:noFill/>
          <a:ln w="19050">
            <a:solidFill>
              <a:srgbClr val="E71522"/>
            </a:solidFill>
          </a:ln>
        </p:spPr>
        <p:txBody>
          <a:bodyPr wrap="square" rtlCol="0">
            <a:spAutoFit/>
          </a:bodyPr>
          <a:lstStyle/>
          <a:p>
            <a:pPr algn="ctr"/>
            <a:r>
              <a:rPr lang="it-IT" sz="2300" dirty="0"/>
              <a:t>1991</a:t>
            </a:r>
          </a:p>
        </p:txBody>
      </p:sp>
      <p:sp>
        <p:nvSpPr>
          <p:cNvPr id="12" name="Freccia a destra 11"/>
          <p:cNvSpPr/>
          <p:nvPr/>
        </p:nvSpPr>
        <p:spPr>
          <a:xfrm>
            <a:off x="2336489" y="4191670"/>
            <a:ext cx="216024" cy="144016"/>
          </a:xfrm>
          <a:prstGeom prst="rightArrow">
            <a:avLst/>
          </a:prstGeom>
          <a:solidFill>
            <a:srgbClr val="E7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300"/>
          </a:p>
        </p:txBody>
      </p:sp>
      <p:sp>
        <p:nvSpPr>
          <p:cNvPr id="13" name="CasellaDiTesto 12"/>
          <p:cNvSpPr txBox="1"/>
          <p:nvPr/>
        </p:nvSpPr>
        <p:spPr>
          <a:xfrm>
            <a:off x="2696529" y="4047654"/>
            <a:ext cx="6120680" cy="800219"/>
          </a:xfrm>
          <a:prstGeom prst="rect">
            <a:avLst/>
          </a:prstGeom>
          <a:noFill/>
        </p:spPr>
        <p:txBody>
          <a:bodyPr wrap="square" rtlCol="0">
            <a:spAutoFit/>
          </a:bodyPr>
          <a:lstStyle/>
          <a:p>
            <a:r>
              <a:rPr lang="it-IT" sz="2300" i="1" dirty="0">
                <a:solidFill>
                  <a:srgbClr val="002060"/>
                </a:solidFill>
              </a:rPr>
              <a:t>Primo </a:t>
            </a:r>
            <a:r>
              <a:rPr lang="it-IT" sz="2300" i="1" dirty="0" err="1">
                <a:solidFill>
                  <a:srgbClr val="002060"/>
                </a:solidFill>
              </a:rPr>
              <a:t>planogram</a:t>
            </a:r>
            <a:r>
              <a:rPr lang="it-IT" sz="2300" i="1" dirty="0">
                <a:solidFill>
                  <a:srgbClr val="002060"/>
                </a:solidFill>
              </a:rPr>
              <a:t> in Esselunga (cancelleria in via di </a:t>
            </a:r>
            <a:r>
              <a:rPr lang="it-IT" sz="2300" i="1" dirty="0" err="1">
                <a:solidFill>
                  <a:srgbClr val="002060"/>
                </a:solidFill>
              </a:rPr>
              <a:t>Novoli</a:t>
            </a:r>
            <a:r>
              <a:rPr lang="it-IT" sz="2300" i="1" dirty="0">
                <a:solidFill>
                  <a:srgbClr val="002060"/>
                </a:solidFill>
              </a:rPr>
              <a:t>, Firenze)</a:t>
            </a:r>
            <a:endParaRPr lang="it-IT" sz="2300" dirty="0"/>
          </a:p>
        </p:txBody>
      </p:sp>
      <p:sp>
        <p:nvSpPr>
          <p:cNvPr id="14" name="CasellaDiTesto 13"/>
          <p:cNvSpPr txBox="1"/>
          <p:nvPr/>
        </p:nvSpPr>
        <p:spPr>
          <a:xfrm>
            <a:off x="1184361" y="5703838"/>
            <a:ext cx="1080120" cy="446276"/>
          </a:xfrm>
          <a:prstGeom prst="rect">
            <a:avLst/>
          </a:prstGeom>
          <a:noFill/>
          <a:ln w="19050">
            <a:solidFill>
              <a:srgbClr val="E71522"/>
            </a:solidFill>
          </a:ln>
        </p:spPr>
        <p:txBody>
          <a:bodyPr wrap="square" rtlCol="0">
            <a:spAutoFit/>
          </a:bodyPr>
          <a:lstStyle/>
          <a:p>
            <a:pPr algn="ctr"/>
            <a:r>
              <a:rPr lang="it-IT" sz="2300" dirty="0"/>
              <a:t>1992</a:t>
            </a:r>
          </a:p>
        </p:txBody>
      </p:sp>
      <p:sp>
        <p:nvSpPr>
          <p:cNvPr id="15" name="Freccia a destra 14"/>
          <p:cNvSpPr/>
          <p:nvPr/>
        </p:nvSpPr>
        <p:spPr>
          <a:xfrm>
            <a:off x="2336489" y="5847854"/>
            <a:ext cx="216024" cy="144016"/>
          </a:xfrm>
          <a:prstGeom prst="rightArrow">
            <a:avLst/>
          </a:prstGeom>
          <a:solidFill>
            <a:srgbClr val="E7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300"/>
          </a:p>
        </p:txBody>
      </p:sp>
      <p:sp>
        <p:nvSpPr>
          <p:cNvPr id="16" name="CasellaDiTesto 15"/>
          <p:cNvSpPr txBox="1"/>
          <p:nvPr/>
        </p:nvSpPr>
        <p:spPr>
          <a:xfrm>
            <a:off x="2696529" y="5703838"/>
            <a:ext cx="5442516" cy="1154162"/>
          </a:xfrm>
          <a:prstGeom prst="rect">
            <a:avLst/>
          </a:prstGeom>
          <a:noFill/>
        </p:spPr>
        <p:txBody>
          <a:bodyPr wrap="none" rtlCol="0">
            <a:spAutoFit/>
          </a:bodyPr>
          <a:lstStyle/>
          <a:p>
            <a:r>
              <a:rPr lang="it-IT" sz="2300" i="1" dirty="0">
                <a:solidFill>
                  <a:srgbClr val="002060"/>
                </a:solidFill>
              </a:rPr>
              <a:t>Prime riunioni di coinvolgimento con </a:t>
            </a:r>
          </a:p>
          <a:p>
            <a:r>
              <a:rPr lang="it-IT" sz="2300" i="1" dirty="0">
                <a:solidFill>
                  <a:srgbClr val="002060"/>
                </a:solidFill>
              </a:rPr>
              <a:t>i direttori</a:t>
            </a:r>
            <a:br>
              <a:rPr lang="it-IT" sz="2300" i="1" dirty="0">
                <a:solidFill>
                  <a:srgbClr val="002060"/>
                </a:solidFill>
              </a:rPr>
            </a:br>
            <a:endParaRPr lang="it-IT" sz="2300" dirty="0"/>
          </a:p>
        </p:txBody>
      </p:sp>
      <p:sp>
        <p:nvSpPr>
          <p:cNvPr id="17" name="Segnaposto numero diapositiva 16"/>
          <p:cNvSpPr>
            <a:spLocks noGrp="1"/>
          </p:cNvSpPr>
          <p:nvPr>
            <p:ph type="sldNum" sz="quarter" idx="12"/>
          </p:nvPr>
        </p:nvSpPr>
        <p:spPr/>
        <p:txBody>
          <a:bodyPr/>
          <a:lstStyle/>
          <a:p>
            <a:fld id="{8FCE8927-1EF9-4150-A4FA-8412923F3DCF}" type="slidenum">
              <a:rPr lang="it-IT" smtClean="0"/>
              <a:pPr/>
              <a:t>19</a:t>
            </a:fld>
            <a:endParaRPr lang="it-IT"/>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3648" y="2132856"/>
            <a:ext cx="7272808" cy="2585323"/>
          </a:xfrm>
          <a:prstGeom prst="rect">
            <a:avLst/>
          </a:prstGeom>
          <a:noFill/>
        </p:spPr>
        <p:txBody>
          <a:bodyPr wrap="square" rtlCol="0">
            <a:spAutoFit/>
          </a:bodyPr>
          <a:lstStyle/>
          <a:p>
            <a:pPr algn="ctr">
              <a:lnSpc>
                <a:spcPct val="150000"/>
              </a:lnSpc>
            </a:pPr>
            <a:r>
              <a:rPr lang="it-IT" sz="5400" dirty="0"/>
              <a:t>La </a:t>
            </a:r>
            <a:r>
              <a:rPr lang="it-IT" sz="5400" b="1" dirty="0"/>
              <a:t>QUALITÀ</a:t>
            </a:r>
          </a:p>
          <a:p>
            <a:pPr algn="ctr">
              <a:lnSpc>
                <a:spcPct val="150000"/>
              </a:lnSpc>
            </a:pPr>
            <a:r>
              <a:rPr lang="it-IT" sz="5400" dirty="0"/>
              <a:t>  </a:t>
            </a:r>
            <a:r>
              <a:rPr lang="it-IT" sz="5400" b="1" dirty="0">
                <a:solidFill>
                  <a:srgbClr val="E71522"/>
                </a:solidFill>
              </a:rPr>
              <a:t>PRIMA</a:t>
            </a:r>
            <a:r>
              <a:rPr lang="it-IT" sz="5400" dirty="0"/>
              <a:t> del </a:t>
            </a:r>
            <a:r>
              <a:rPr lang="it-IT" sz="5400" b="1" dirty="0"/>
              <a:t>PREZZO</a:t>
            </a:r>
          </a:p>
        </p:txBody>
      </p:sp>
      <p:sp>
        <p:nvSpPr>
          <p:cNvPr id="5" name="CasellaDiTesto 4"/>
          <p:cNvSpPr txBox="1"/>
          <p:nvPr/>
        </p:nvSpPr>
        <p:spPr>
          <a:xfrm>
            <a:off x="3779912" y="980728"/>
            <a:ext cx="2088232" cy="830997"/>
          </a:xfrm>
          <a:prstGeom prst="rect">
            <a:avLst/>
          </a:prstGeom>
          <a:noFill/>
        </p:spPr>
        <p:txBody>
          <a:bodyPr wrap="square" rtlCol="0">
            <a:spAutoFit/>
          </a:bodyPr>
          <a:lstStyle/>
          <a:p>
            <a:pPr algn="ctr"/>
            <a:r>
              <a:rPr lang="it-IT" sz="4800" dirty="0"/>
              <a:t>1</a:t>
            </a:r>
          </a:p>
        </p:txBody>
      </p:sp>
      <p:sp>
        <p:nvSpPr>
          <p:cNvPr id="6" name="Segnaposto numero diapositiva 5"/>
          <p:cNvSpPr>
            <a:spLocks noGrp="1"/>
          </p:cNvSpPr>
          <p:nvPr>
            <p:ph type="sldNum" sz="quarter" idx="12"/>
          </p:nvPr>
        </p:nvSpPr>
        <p:spPr/>
        <p:txBody>
          <a:bodyPr/>
          <a:lstStyle/>
          <a:p>
            <a:fld id="{8FCE8927-1EF9-4150-A4FA-8412923F3DCF}" type="slidenum">
              <a:rPr lang="it-IT" smtClean="0"/>
              <a:pPr/>
              <a:t>2</a:t>
            </a:fld>
            <a:endParaRPr lang="it-IT"/>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987824" y="476672"/>
            <a:ext cx="3528392" cy="830997"/>
          </a:xfrm>
          <a:prstGeom prst="rect">
            <a:avLst/>
          </a:prstGeom>
          <a:noFill/>
        </p:spPr>
        <p:txBody>
          <a:bodyPr wrap="square" rtlCol="0">
            <a:spAutoFit/>
          </a:bodyPr>
          <a:lstStyle/>
          <a:p>
            <a:pPr algn="ctr"/>
            <a:r>
              <a:rPr lang="it-IT" sz="4800" b="1" dirty="0">
                <a:solidFill>
                  <a:srgbClr val="E71522"/>
                </a:solidFill>
              </a:rPr>
              <a:t>Regole:</a:t>
            </a:r>
          </a:p>
        </p:txBody>
      </p:sp>
      <p:sp>
        <p:nvSpPr>
          <p:cNvPr id="5" name="CasellaDiTesto 4"/>
          <p:cNvSpPr txBox="1"/>
          <p:nvPr/>
        </p:nvSpPr>
        <p:spPr>
          <a:xfrm>
            <a:off x="1259632" y="1844824"/>
            <a:ext cx="7884368" cy="1354217"/>
          </a:xfrm>
          <a:prstGeom prst="rect">
            <a:avLst/>
          </a:prstGeom>
          <a:noFill/>
        </p:spPr>
        <p:txBody>
          <a:bodyPr wrap="square" rtlCol="0">
            <a:spAutoFit/>
          </a:bodyPr>
          <a:lstStyle/>
          <a:p>
            <a:pPr marL="342900" indent="-342900"/>
            <a:r>
              <a:rPr lang="it-IT" sz="3200" dirty="0">
                <a:solidFill>
                  <a:srgbClr val="E71522"/>
                </a:solidFill>
              </a:rPr>
              <a:t>1</a:t>
            </a:r>
            <a:r>
              <a:rPr lang="it-IT" sz="3200" dirty="0"/>
              <a:t>. Divisione dei negozi Esselunga in Cluster (gruppi di negozi)</a:t>
            </a:r>
          </a:p>
          <a:p>
            <a:pPr marL="342900" indent="-342900"/>
            <a:endParaRPr lang="it-IT" dirty="0"/>
          </a:p>
        </p:txBody>
      </p:sp>
      <p:sp>
        <p:nvSpPr>
          <p:cNvPr id="6" name="CasellaDiTesto 5"/>
          <p:cNvSpPr txBox="1"/>
          <p:nvPr/>
        </p:nvSpPr>
        <p:spPr>
          <a:xfrm>
            <a:off x="1259632" y="3958605"/>
            <a:ext cx="7776864" cy="1846659"/>
          </a:xfrm>
          <a:prstGeom prst="rect">
            <a:avLst/>
          </a:prstGeom>
          <a:noFill/>
        </p:spPr>
        <p:txBody>
          <a:bodyPr wrap="square" rtlCol="0">
            <a:spAutoFit/>
          </a:bodyPr>
          <a:lstStyle/>
          <a:p>
            <a:pPr marL="342900" indent="-342900"/>
            <a:r>
              <a:rPr lang="it-IT" sz="3200" dirty="0">
                <a:solidFill>
                  <a:srgbClr val="E71522"/>
                </a:solidFill>
              </a:rPr>
              <a:t>2</a:t>
            </a:r>
            <a:r>
              <a:rPr lang="it-IT" sz="3200" dirty="0"/>
              <a:t>. Gli articoli nuovi possono essere spediti solo una volta alla settimana</a:t>
            </a:r>
          </a:p>
          <a:p>
            <a:pPr marL="342900" indent="-342900"/>
            <a:endParaRPr lang="it-IT" sz="3200" dirty="0"/>
          </a:p>
          <a:p>
            <a:pPr marL="342900" indent="-342900"/>
            <a:endParaRPr lang="it-IT" dirty="0"/>
          </a:p>
        </p:txBody>
      </p:sp>
      <p:sp>
        <p:nvSpPr>
          <p:cNvPr id="7" name="Segnaposto numero diapositiva 6"/>
          <p:cNvSpPr>
            <a:spLocks noGrp="1"/>
          </p:cNvSpPr>
          <p:nvPr>
            <p:ph type="sldNum" sz="quarter" idx="12"/>
          </p:nvPr>
        </p:nvSpPr>
        <p:spPr/>
        <p:txBody>
          <a:bodyPr/>
          <a:lstStyle/>
          <a:p>
            <a:fld id="{8FCE8927-1EF9-4150-A4FA-8412923F3DCF}" type="slidenum">
              <a:rPr lang="it-IT" smtClean="0"/>
              <a:pPr/>
              <a:t>20</a:t>
            </a:fld>
            <a:endParaRPr lang="it-IT"/>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259632" y="1196752"/>
            <a:ext cx="7884368" cy="1846659"/>
          </a:xfrm>
          <a:prstGeom prst="rect">
            <a:avLst/>
          </a:prstGeom>
          <a:noFill/>
        </p:spPr>
        <p:txBody>
          <a:bodyPr wrap="square" rtlCol="0">
            <a:spAutoFit/>
          </a:bodyPr>
          <a:lstStyle/>
          <a:p>
            <a:pPr marL="342900" indent="-342900"/>
            <a:r>
              <a:rPr lang="it-IT" sz="3200" dirty="0">
                <a:solidFill>
                  <a:srgbClr val="E71522"/>
                </a:solidFill>
              </a:rPr>
              <a:t>3</a:t>
            </a:r>
            <a:r>
              <a:rPr lang="it-IT" sz="3200" dirty="0"/>
              <a:t>. </a:t>
            </a:r>
            <a:r>
              <a:rPr lang="it-IT" sz="3200" dirty="0">
                <a:solidFill>
                  <a:srgbClr val="002060"/>
                </a:solidFill>
              </a:rPr>
              <a:t>Tutti gli articoli in possibile entrata devono avere un campione fisico</a:t>
            </a:r>
            <a:br>
              <a:rPr lang="it-IT" sz="3200" dirty="0">
                <a:solidFill>
                  <a:srgbClr val="002060"/>
                </a:solidFill>
              </a:rPr>
            </a:br>
            <a:endParaRPr lang="it-IT" sz="3200" dirty="0"/>
          </a:p>
          <a:p>
            <a:pPr marL="342900" indent="-342900"/>
            <a:endParaRPr lang="it-IT" dirty="0"/>
          </a:p>
        </p:txBody>
      </p:sp>
      <p:sp>
        <p:nvSpPr>
          <p:cNvPr id="6" name="CasellaDiTesto 5"/>
          <p:cNvSpPr txBox="1"/>
          <p:nvPr/>
        </p:nvSpPr>
        <p:spPr>
          <a:xfrm>
            <a:off x="1259632" y="3310533"/>
            <a:ext cx="7776864" cy="2831544"/>
          </a:xfrm>
          <a:prstGeom prst="rect">
            <a:avLst/>
          </a:prstGeom>
          <a:noFill/>
        </p:spPr>
        <p:txBody>
          <a:bodyPr wrap="square" rtlCol="0">
            <a:spAutoFit/>
          </a:bodyPr>
          <a:lstStyle/>
          <a:p>
            <a:pPr marL="342900" indent="-342900"/>
            <a:r>
              <a:rPr lang="it-IT" sz="3200" dirty="0">
                <a:solidFill>
                  <a:srgbClr val="E71522"/>
                </a:solidFill>
              </a:rPr>
              <a:t>4</a:t>
            </a:r>
            <a:r>
              <a:rPr lang="it-IT" sz="3200" dirty="0"/>
              <a:t>. Ad ogni articolo in entrata deve corrispondere una referenza in uscita</a:t>
            </a:r>
            <a:br>
              <a:rPr lang="it-IT" sz="3200" dirty="0"/>
            </a:br>
            <a:endParaRPr lang="it-IT" sz="3200" dirty="0"/>
          </a:p>
          <a:p>
            <a:pPr marL="342900" indent="-342900"/>
            <a:endParaRPr lang="it-IT" sz="3200" dirty="0"/>
          </a:p>
          <a:p>
            <a:pPr marL="342900" indent="-342900"/>
            <a:endParaRPr lang="it-IT" dirty="0"/>
          </a:p>
        </p:txBody>
      </p:sp>
      <p:sp>
        <p:nvSpPr>
          <p:cNvPr id="4" name="Segnaposto numero diapositiva 3"/>
          <p:cNvSpPr>
            <a:spLocks noGrp="1"/>
          </p:cNvSpPr>
          <p:nvPr>
            <p:ph type="sldNum" sz="quarter" idx="12"/>
          </p:nvPr>
        </p:nvSpPr>
        <p:spPr/>
        <p:txBody>
          <a:bodyPr/>
          <a:lstStyle/>
          <a:p>
            <a:fld id="{8FCE8927-1EF9-4150-A4FA-8412923F3DCF}" type="slidenum">
              <a:rPr lang="it-IT" smtClean="0"/>
              <a:pPr/>
              <a:t>21</a:t>
            </a:fld>
            <a:endParaRPr lang="it-IT"/>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259632" y="1412776"/>
            <a:ext cx="7884368" cy="1354217"/>
          </a:xfrm>
          <a:prstGeom prst="rect">
            <a:avLst/>
          </a:prstGeom>
          <a:noFill/>
        </p:spPr>
        <p:txBody>
          <a:bodyPr wrap="square" rtlCol="0">
            <a:spAutoFit/>
          </a:bodyPr>
          <a:lstStyle/>
          <a:p>
            <a:pPr marL="342900" indent="-342900"/>
            <a:r>
              <a:rPr lang="it-IT" sz="3200" dirty="0">
                <a:solidFill>
                  <a:srgbClr val="E71522"/>
                </a:solidFill>
              </a:rPr>
              <a:t>5</a:t>
            </a:r>
            <a:r>
              <a:rPr lang="it-IT" sz="3200" dirty="0"/>
              <a:t>. </a:t>
            </a:r>
            <a:r>
              <a:rPr lang="it-IT" sz="3200" dirty="0">
                <a:solidFill>
                  <a:srgbClr val="002060"/>
                </a:solidFill>
              </a:rPr>
              <a:t>Ogni categoria viene rivista 1 o 2 volte l’anno (calendario) </a:t>
            </a:r>
            <a:endParaRPr lang="it-IT" sz="3200" dirty="0"/>
          </a:p>
          <a:p>
            <a:pPr marL="342900" indent="-342900"/>
            <a:endParaRPr lang="it-IT" dirty="0"/>
          </a:p>
        </p:txBody>
      </p:sp>
      <p:sp>
        <p:nvSpPr>
          <p:cNvPr id="6" name="CasellaDiTesto 5"/>
          <p:cNvSpPr txBox="1"/>
          <p:nvPr/>
        </p:nvSpPr>
        <p:spPr>
          <a:xfrm>
            <a:off x="1259632" y="3310533"/>
            <a:ext cx="7776864" cy="2339102"/>
          </a:xfrm>
          <a:prstGeom prst="rect">
            <a:avLst/>
          </a:prstGeom>
          <a:noFill/>
        </p:spPr>
        <p:txBody>
          <a:bodyPr wrap="square" rtlCol="0">
            <a:spAutoFit/>
          </a:bodyPr>
          <a:lstStyle/>
          <a:p>
            <a:pPr marL="342900" indent="-342900"/>
            <a:r>
              <a:rPr lang="it-IT" sz="3200" dirty="0">
                <a:solidFill>
                  <a:srgbClr val="E71522"/>
                </a:solidFill>
              </a:rPr>
              <a:t>6</a:t>
            </a:r>
            <a:r>
              <a:rPr lang="it-IT" sz="3200" dirty="0"/>
              <a:t>. </a:t>
            </a:r>
            <a:r>
              <a:rPr lang="it-IT" sz="3200" dirty="0">
                <a:solidFill>
                  <a:srgbClr val="002060"/>
                </a:solidFill>
              </a:rPr>
              <a:t>Le revisioni vengono preparate con l’aiuto di direttori selezionati ed ispettori, attori fondamentali della marca Esselunga </a:t>
            </a:r>
            <a:endParaRPr lang="it-IT" sz="3200" dirty="0"/>
          </a:p>
          <a:p>
            <a:pPr marL="342900" indent="-342900"/>
            <a:endParaRPr lang="it-IT" dirty="0"/>
          </a:p>
        </p:txBody>
      </p:sp>
      <p:sp>
        <p:nvSpPr>
          <p:cNvPr id="4" name="Segnaposto numero diapositiva 3"/>
          <p:cNvSpPr>
            <a:spLocks noGrp="1"/>
          </p:cNvSpPr>
          <p:nvPr>
            <p:ph type="sldNum" sz="quarter" idx="12"/>
          </p:nvPr>
        </p:nvSpPr>
        <p:spPr/>
        <p:txBody>
          <a:bodyPr/>
          <a:lstStyle/>
          <a:p>
            <a:fld id="{8FCE8927-1EF9-4150-A4FA-8412923F3DCF}" type="slidenum">
              <a:rPr lang="it-IT" smtClean="0"/>
              <a:pPr/>
              <a:t>22</a:t>
            </a:fld>
            <a:endParaRPr lang="it-IT"/>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259632" y="1015568"/>
            <a:ext cx="7884368" cy="1846659"/>
          </a:xfrm>
          <a:prstGeom prst="rect">
            <a:avLst/>
          </a:prstGeom>
          <a:noFill/>
        </p:spPr>
        <p:txBody>
          <a:bodyPr wrap="square" rtlCol="0">
            <a:spAutoFit/>
          </a:bodyPr>
          <a:lstStyle/>
          <a:p>
            <a:pPr marL="342900" indent="-342900"/>
            <a:r>
              <a:rPr lang="it-IT" sz="3200" dirty="0">
                <a:solidFill>
                  <a:srgbClr val="E71522"/>
                </a:solidFill>
              </a:rPr>
              <a:t>7</a:t>
            </a:r>
            <a:r>
              <a:rPr lang="it-IT" sz="3200" dirty="0">
                <a:solidFill>
                  <a:srgbClr val="002060"/>
                </a:solidFill>
              </a:rPr>
              <a:t>. Si valutano anche gli articoli e gli spazi di tutte le promozioni, soprattutto per i negozi più piccoli </a:t>
            </a:r>
            <a:endParaRPr lang="it-IT" sz="3200" dirty="0"/>
          </a:p>
          <a:p>
            <a:pPr marL="342900" indent="-342900"/>
            <a:endParaRPr lang="it-IT" dirty="0"/>
          </a:p>
        </p:txBody>
      </p:sp>
      <p:sp>
        <p:nvSpPr>
          <p:cNvPr id="6" name="CasellaDiTesto 5"/>
          <p:cNvSpPr txBox="1"/>
          <p:nvPr/>
        </p:nvSpPr>
        <p:spPr>
          <a:xfrm>
            <a:off x="1259632" y="3129349"/>
            <a:ext cx="7776864" cy="3816429"/>
          </a:xfrm>
          <a:prstGeom prst="rect">
            <a:avLst/>
          </a:prstGeom>
          <a:noFill/>
        </p:spPr>
        <p:txBody>
          <a:bodyPr wrap="square" rtlCol="0">
            <a:spAutoFit/>
          </a:bodyPr>
          <a:lstStyle/>
          <a:p>
            <a:pPr marL="342900" indent="-342900"/>
            <a:r>
              <a:rPr lang="it-IT" sz="3200" dirty="0">
                <a:solidFill>
                  <a:srgbClr val="E71522"/>
                </a:solidFill>
              </a:rPr>
              <a:t>8</a:t>
            </a:r>
            <a:r>
              <a:rPr lang="it-IT" sz="3200" dirty="0"/>
              <a:t>. </a:t>
            </a:r>
            <a:r>
              <a:rPr lang="it-IT" sz="3200" dirty="0">
                <a:solidFill>
                  <a:srgbClr val="002060"/>
                </a:solidFill>
              </a:rPr>
              <a:t>Le riunioni riguardanti i </a:t>
            </a:r>
            <a:r>
              <a:rPr lang="it-IT" sz="3200" dirty="0" err="1">
                <a:solidFill>
                  <a:srgbClr val="002060"/>
                </a:solidFill>
              </a:rPr>
              <a:t>planogram</a:t>
            </a:r>
            <a:r>
              <a:rPr lang="it-IT" sz="3200" dirty="0">
                <a:solidFill>
                  <a:srgbClr val="002060"/>
                </a:solidFill>
              </a:rPr>
              <a:t> diventano “clou”:</a:t>
            </a:r>
            <a:br>
              <a:rPr lang="it-IT" sz="3200" dirty="0">
                <a:solidFill>
                  <a:srgbClr val="002060"/>
                </a:solidFill>
              </a:rPr>
            </a:br>
            <a:r>
              <a:rPr lang="it-IT" sz="3200" dirty="0">
                <a:solidFill>
                  <a:srgbClr val="002060"/>
                </a:solidFill>
              </a:rPr>
              <a:t>ogni mercoledì mattina alle ore 7:00</a:t>
            </a:r>
            <a:br>
              <a:rPr lang="it-IT" sz="3200" dirty="0">
                <a:solidFill>
                  <a:srgbClr val="002060"/>
                </a:solidFill>
              </a:rPr>
            </a:br>
            <a:r>
              <a:rPr lang="it-IT" sz="3200" dirty="0">
                <a:solidFill>
                  <a:srgbClr val="002060"/>
                </a:solidFill>
              </a:rPr>
              <a:t>vendite, acquisti e marketing si incontrano con il sottoscritto in una sala dedicata ai </a:t>
            </a:r>
            <a:r>
              <a:rPr lang="it-IT" sz="3200" dirty="0" err="1">
                <a:solidFill>
                  <a:srgbClr val="002060"/>
                </a:solidFill>
              </a:rPr>
              <a:t>planogram</a:t>
            </a:r>
            <a:endParaRPr lang="it-IT" sz="3200" dirty="0"/>
          </a:p>
          <a:p>
            <a:pPr marL="342900" indent="-342900"/>
            <a:endParaRPr lang="it-IT" sz="3200" dirty="0"/>
          </a:p>
          <a:p>
            <a:pPr marL="342900" indent="-342900"/>
            <a:endParaRPr lang="it-IT" dirty="0"/>
          </a:p>
        </p:txBody>
      </p:sp>
      <p:sp>
        <p:nvSpPr>
          <p:cNvPr id="4" name="Segnaposto numero diapositiva 3"/>
          <p:cNvSpPr>
            <a:spLocks noGrp="1"/>
          </p:cNvSpPr>
          <p:nvPr>
            <p:ph type="sldNum" sz="quarter" idx="12"/>
          </p:nvPr>
        </p:nvSpPr>
        <p:spPr/>
        <p:txBody>
          <a:bodyPr/>
          <a:lstStyle/>
          <a:p>
            <a:fld id="{8FCE8927-1EF9-4150-A4FA-8412923F3DCF}" type="slidenum">
              <a:rPr lang="it-IT" smtClean="0"/>
              <a:pPr/>
              <a:t>23</a:t>
            </a:fld>
            <a:endParaRPr lang="it-IT"/>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141984"/>
            <a:ext cx="7498080" cy="1143000"/>
          </a:xfrm>
        </p:spPr>
        <p:txBody>
          <a:bodyPr>
            <a:noAutofit/>
          </a:bodyPr>
          <a:lstStyle/>
          <a:p>
            <a:pPr algn="ctr">
              <a:lnSpc>
                <a:spcPct val="150000"/>
              </a:lnSpc>
            </a:pPr>
            <a:br>
              <a:rPr lang="it-IT" sz="3200" dirty="0">
                <a:solidFill>
                  <a:srgbClr val="002060"/>
                </a:solidFill>
              </a:rPr>
            </a:br>
            <a:r>
              <a:rPr lang="it-IT" sz="3200" dirty="0">
                <a:solidFill>
                  <a:srgbClr val="002060"/>
                </a:solidFill>
              </a:rPr>
              <a:t>Nel 1995 otteniamo la </a:t>
            </a:r>
            <a:r>
              <a:rPr lang="it-IT" sz="3200" b="1" dirty="0">
                <a:solidFill>
                  <a:srgbClr val="002060"/>
                </a:solidFill>
              </a:rPr>
              <a:t>redditività diretta di articoli/categorie </a:t>
            </a:r>
            <a:r>
              <a:rPr lang="it-IT" sz="3200" dirty="0">
                <a:solidFill>
                  <a:srgbClr val="002060"/>
                </a:solidFill>
              </a:rPr>
              <a:t>e viene creato il </a:t>
            </a:r>
            <a:r>
              <a:rPr lang="it-IT" sz="3200" b="1" dirty="0">
                <a:solidFill>
                  <a:srgbClr val="E71522"/>
                </a:solidFill>
              </a:rPr>
              <a:t>CE dei fornitori</a:t>
            </a:r>
          </a:p>
        </p:txBody>
      </p:sp>
      <p:sp>
        <p:nvSpPr>
          <p:cNvPr id="3" name="Segnaposto numero diapositiva 2"/>
          <p:cNvSpPr>
            <a:spLocks noGrp="1"/>
          </p:cNvSpPr>
          <p:nvPr>
            <p:ph type="sldNum" sz="quarter" idx="12"/>
          </p:nvPr>
        </p:nvSpPr>
        <p:spPr/>
        <p:txBody>
          <a:bodyPr/>
          <a:lstStyle/>
          <a:p>
            <a:fld id="{8FCE8927-1EF9-4150-A4FA-8412923F3DCF}" type="slidenum">
              <a:rPr lang="it-IT" smtClean="0"/>
              <a:pPr/>
              <a:t>24</a:t>
            </a:fld>
            <a:endParaRPr lang="it-IT"/>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cura-persona-reddittività-1995.jpg"/>
          <p:cNvPicPr>
            <a:picLocks noChangeAspect="1"/>
          </p:cNvPicPr>
          <p:nvPr/>
        </p:nvPicPr>
        <p:blipFill>
          <a:blip r:embed="rId2" cstate="print"/>
          <a:stretch>
            <a:fillRect/>
          </a:stretch>
        </p:blipFill>
        <p:spPr>
          <a:xfrm>
            <a:off x="1323974" y="908720"/>
            <a:ext cx="7481599" cy="4453855"/>
          </a:xfrm>
          <a:prstGeom prst="rect">
            <a:avLst/>
          </a:prstGeom>
        </p:spPr>
      </p:pic>
      <p:sp>
        <p:nvSpPr>
          <p:cNvPr id="3" name="Segnaposto numero diapositiva 2"/>
          <p:cNvSpPr>
            <a:spLocks noGrp="1"/>
          </p:cNvSpPr>
          <p:nvPr>
            <p:ph type="sldNum" sz="quarter" idx="12"/>
          </p:nvPr>
        </p:nvSpPr>
        <p:spPr/>
        <p:txBody>
          <a:bodyPr/>
          <a:lstStyle/>
          <a:p>
            <a:fld id="{8FCE8927-1EF9-4150-A4FA-8412923F3DCF}" type="slidenum">
              <a:rPr lang="it-IT" smtClean="0"/>
              <a:pPr/>
              <a:t>25</a:t>
            </a:fld>
            <a:endParaRPr lang="it-IT"/>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2430016"/>
            <a:ext cx="7746064" cy="1143000"/>
          </a:xfrm>
        </p:spPr>
        <p:txBody>
          <a:bodyPr>
            <a:noAutofit/>
          </a:bodyPr>
          <a:lstStyle/>
          <a:p>
            <a:pPr algn="ctr">
              <a:lnSpc>
                <a:spcPct val="150000"/>
              </a:lnSpc>
            </a:pPr>
            <a:r>
              <a:rPr lang="it-IT" sz="3200" dirty="0">
                <a:solidFill>
                  <a:srgbClr val="002060"/>
                </a:solidFill>
              </a:rPr>
              <a:t>Nel 2001: controllo di tutte le categorie LCC e Non </a:t>
            </a:r>
            <a:r>
              <a:rPr lang="it-IT" sz="3200" dirty="0" err="1">
                <a:solidFill>
                  <a:srgbClr val="002060"/>
                </a:solidFill>
              </a:rPr>
              <a:t>Food</a:t>
            </a:r>
            <a:r>
              <a:rPr lang="it-IT" sz="3200" dirty="0">
                <a:solidFill>
                  <a:srgbClr val="002060"/>
                </a:solidFill>
              </a:rPr>
              <a:t>. </a:t>
            </a:r>
            <a:br>
              <a:rPr lang="it-IT" sz="3200" dirty="0">
                <a:solidFill>
                  <a:srgbClr val="002060"/>
                </a:solidFill>
              </a:rPr>
            </a:br>
            <a:r>
              <a:rPr lang="it-IT" sz="3200" dirty="0">
                <a:solidFill>
                  <a:srgbClr val="002060"/>
                </a:solidFill>
              </a:rPr>
              <a:t>La gestione della contabilità industriale dal 1991 al 2001 è sempre rimasta sotto controllo del Marketing (gestito dal sottoscritto)</a:t>
            </a:r>
          </a:p>
        </p:txBody>
      </p:sp>
      <p:sp>
        <p:nvSpPr>
          <p:cNvPr id="3" name="Segnaposto numero diapositiva 2"/>
          <p:cNvSpPr>
            <a:spLocks noGrp="1"/>
          </p:cNvSpPr>
          <p:nvPr>
            <p:ph type="sldNum" sz="quarter" idx="12"/>
          </p:nvPr>
        </p:nvSpPr>
        <p:spPr/>
        <p:txBody>
          <a:bodyPr/>
          <a:lstStyle/>
          <a:p>
            <a:fld id="{8FCE8927-1EF9-4150-A4FA-8412923F3DCF}" type="slidenum">
              <a:rPr lang="it-IT" smtClean="0"/>
              <a:pPr/>
              <a:t>26</a:t>
            </a:fld>
            <a:endParaRPr lang="it-IT"/>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arrefour Fulvio Testi le cose da non fare.jpg"/>
          <p:cNvPicPr>
            <a:picLocks noChangeAspect="1"/>
          </p:cNvPicPr>
          <p:nvPr/>
        </p:nvPicPr>
        <p:blipFill>
          <a:blip r:embed="rId2" cstate="print"/>
          <a:stretch>
            <a:fillRect/>
          </a:stretch>
        </p:blipFill>
        <p:spPr>
          <a:xfrm>
            <a:off x="2051720" y="404664"/>
            <a:ext cx="6269029" cy="4704060"/>
          </a:xfrm>
          <a:prstGeom prst="rect">
            <a:avLst/>
          </a:prstGeom>
        </p:spPr>
      </p:pic>
      <p:sp>
        <p:nvSpPr>
          <p:cNvPr id="4" name="CasellaDiTesto 3"/>
          <p:cNvSpPr txBox="1"/>
          <p:nvPr/>
        </p:nvSpPr>
        <p:spPr>
          <a:xfrm>
            <a:off x="1043608" y="5229200"/>
            <a:ext cx="7920880" cy="1384995"/>
          </a:xfrm>
          <a:prstGeom prst="rect">
            <a:avLst/>
          </a:prstGeom>
          <a:noFill/>
        </p:spPr>
        <p:txBody>
          <a:bodyPr wrap="square" rtlCol="0">
            <a:spAutoFit/>
          </a:bodyPr>
          <a:lstStyle/>
          <a:p>
            <a:pPr algn="ctr"/>
            <a:r>
              <a:rPr lang="it-IT" sz="2400" b="1" dirty="0"/>
              <a:t>Le cose da non fare</a:t>
            </a:r>
          </a:p>
          <a:p>
            <a:pPr algn="ctr"/>
            <a:r>
              <a:rPr lang="it-IT" sz="2400" dirty="0"/>
              <a:t> </a:t>
            </a:r>
          </a:p>
          <a:p>
            <a:pPr algn="ctr"/>
            <a:r>
              <a:rPr lang="it-IT" dirty="0"/>
              <a:t>Punto vendita </a:t>
            </a:r>
            <a:r>
              <a:rPr lang="it-IT" dirty="0" err="1"/>
              <a:t>Carrefour</a:t>
            </a:r>
            <a:r>
              <a:rPr lang="it-IT" dirty="0"/>
              <a:t> Market  viale Zara il giovedì pomeriggio: banco del pesce vuoto! </a:t>
            </a:r>
          </a:p>
        </p:txBody>
      </p:sp>
      <p:sp>
        <p:nvSpPr>
          <p:cNvPr id="5" name="Segnaposto numero diapositiva 4"/>
          <p:cNvSpPr>
            <a:spLocks noGrp="1"/>
          </p:cNvSpPr>
          <p:nvPr>
            <p:ph type="sldNum" sz="quarter" idx="12"/>
          </p:nvPr>
        </p:nvSpPr>
        <p:spPr/>
        <p:txBody>
          <a:bodyPr/>
          <a:lstStyle/>
          <a:p>
            <a:fld id="{8FCE8927-1EF9-4150-A4FA-8412923F3DCF}" type="slidenum">
              <a:rPr lang="it-IT" smtClean="0"/>
              <a:pPr/>
              <a:t>27</a:t>
            </a:fld>
            <a:endParaRPr lang="it-IT"/>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15616" y="5373216"/>
            <a:ext cx="7632848" cy="1107996"/>
          </a:xfrm>
          <a:prstGeom prst="rect">
            <a:avLst/>
          </a:prstGeom>
          <a:noFill/>
        </p:spPr>
        <p:txBody>
          <a:bodyPr wrap="square" rtlCol="0">
            <a:spAutoFit/>
          </a:bodyPr>
          <a:lstStyle/>
          <a:p>
            <a:pPr algn="ctr"/>
            <a:r>
              <a:rPr lang="it-IT" sz="2400" b="1" dirty="0"/>
              <a:t>Cosa vi consiglio di fare</a:t>
            </a:r>
          </a:p>
          <a:p>
            <a:pPr algn="ctr"/>
            <a:endParaRPr lang="it-IT" sz="2400" dirty="0"/>
          </a:p>
          <a:p>
            <a:pPr algn="ctr"/>
            <a:r>
              <a:rPr lang="it-IT" dirty="0"/>
              <a:t>Unes di viale  </a:t>
            </a:r>
            <a:r>
              <a:rPr lang="it-IT" dirty="0" err="1"/>
              <a:t>Premuda</a:t>
            </a:r>
            <a:r>
              <a:rPr lang="it-IT" dirty="0"/>
              <a:t>: articoli nuovi a marchio privato stimolanti! </a:t>
            </a:r>
          </a:p>
        </p:txBody>
      </p:sp>
      <p:pic>
        <p:nvPicPr>
          <p:cNvPr id="5" name="Immagine 4" descr="Viaggiator Goloso Unes le cose da fare Maggio 2019.jpg"/>
          <p:cNvPicPr>
            <a:picLocks noChangeAspect="1"/>
          </p:cNvPicPr>
          <p:nvPr/>
        </p:nvPicPr>
        <p:blipFill>
          <a:blip r:embed="rId2" cstate="print"/>
          <a:stretch>
            <a:fillRect/>
          </a:stretch>
        </p:blipFill>
        <p:spPr>
          <a:xfrm>
            <a:off x="1835696" y="404664"/>
            <a:ext cx="6389464" cy="4792098"/>
          </a:xfrm>
          <a:prstGeom prst="rect">
            <a:avLst/>
          </a:prstGeom>
        </p:spPr>
      </p:pic>
      <p:sp>
        <p:nvSpPr>
          <p:cNvPr id="6" name="Segnaposto numero diapositiva 5"/>
          <p:cNvSpPr>
            <a:spLocks noGrp="1"/>
          </p:cNvSpPr>
          <p:nvPr>
            <p:ph type="sldNum" sz="quarter" idx="12"/>
          </p:nvPr>
        </p:nvSpPr>
        <p:spPr/>
        <p:txBody>
          <a:bodyPr/>
          <a:lstStyle/>
          <a:p>
            <a:fld id="{8FCE8927-1EF9-4150-A4FA-8412923F3DCF}" type="slidenum">
              <a:rPr lang="it-IT" smtClean="0"/>
              <a:pPr/>
              <a:t>28</a:t>
            </a:fld>
            <a:endParaRPr lang="it-IT"/>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59632" y="260648"/>
            <a:ext cx="7632848" cy="2723823"/>
          </a:xfrm>
          <a:prstGeom prst="rect">
            <a:avLst/>
          </a:prstGeom>
          <a:noFill/>
        </p:spPr>
        <p:txBody>
          <a:bodyPr wrap="square" rtlCol="0">
            <a:spAutoFit/>
          </a:bodyPr>
          <a:lstStyle/>
          <a:p>
            <a:pPr algn="ctr">
              <a:lnSpc>
                <a:spcPct val="150000"/>
              </a:lnSpc>
            </a:pPr>
            <a:r>
              <a:rPr lang="it-IT" sz="3000" dirty="0"/>
              <a:t>La storia  dell’impostazione della contabilità industriale della reddittività diretta dei prodotti la trovate qui: </a:t>
            </a:r>
          </a:p>
          <a:p>
            <a:r>
              <a:rPr lang="it-IT" b="1" dirty="0"/>
              <a:t> </a:t>
            </a:r>
            <a:endParaRPr lang="it-IT" dirty="0"/>
          </a:p>
          <a:p>
            <a:pPr algn="ctr"/>
            <a:endParaRPr lang="it-IT" dirty="0"/>
          </a:p>
        </p:txBody>
      </p:sp>
      <p:sp>
        <p:nvSpPr>
          <p:cNvPr id="8" name="CasellaDiTesto 7"/>
          <p:cNvSpPr txBox="1"/>
          <p:nvPr/>
        </p:nvSpPr>
        <p:spPr>
          <a:xfrm>
            <a:off x="1251761" y="3070701"/>
            <a:ext cx="7776864" cy="646331"/>
          </a:xfrm>
          <a:prstGeom prst="rect">
            <a:avLst/>
          </a:prstGeom>
          <a:noFill/>
        </p:spPr>
        <p:txBody>
          <a:bodyPr wrap="square" rtlCol="0">
            <a:spAutoFit/>
          </a:bodyPr>
          <a:lstStyle/>
          <a:p>
            <a:r>
              <a:rPr lang="it-IT" dirty="0">
                <a:solidFill>
                  <a:srgbClr val="E71522"/>
                </a:solidFill>
                <a:hlinkClick r:id="rId2"/>
              </a:rPr>
              <a:t>www.giuseppecaprotti.it/dai-supermercati-ai-superstore-esselunga-parte-1-gli-inizi-metodo</a:t>
            </a:r>
            <a:endParaRPr lang="it-IT" dirty="0">
              <a:solidFill>
                <a:srgbClr val="E71522"/>
              </a:solidFill>
            </a:endParaRPr>
          </a:p>
        </p:txBody>
      </p:sp>
      <p:sp>
        <p:nvSpPr>
          <p:cNvPr id="9" name="CasellaDiTesto 8">
            <a:hlinkClick r:id="rId3"/>
          </p:cNvPr>
          <p:cNvSpPr txBox="1"/>
          <p:nvPr/>
        </p:nvSpPr>
        <p:spPr>
          <a:xfrm>
            <a:off x="1251761" y="4654877"/>
            <a:ext cx="7776864" cy="646331"/>
          </a:xfrm>
          <a:prstGeom prst="rect">
            <a:avLst/>
          </a:prstGeom>
          <a:noFill/>
        </p:spPr>
        <p:txBody>
          <a:bodyPr wrap="square" rtlCol="0">
            <a:spAutoFit/>
          </a:bodyPr>
          <a:lstStyle/>
          <a:p>
            <a:r>
              <a:rPr lang="it-IT" dirty="0">
                <a:solidFill>
                  <a:srgbClr val="E71522"/>
                </a:solidFill>
                <a:hlinkClick r:id="rId3"/>
              </a:rPr>
              <a:t>www.giuseppecaprotti.it/dai-supermercati-ai-superstore-esselunga-parte-3-approfondimenti</a:t>
            </a:r>
            <a:endParaRPr lang="it-IT" dirty="0">
              <a:solidFill>
                <a:srgbClr val="E71522"/>
              </a:solidFill>
            </a:endParaRPr>
          </a:p>
        </p:txBody>
      </p:sp>
      <p:sp>
        <p:nvSpPr>
          <p:cNvPr id="10" name="Rettangolo arrotondato 9"/>
          <p:cNvSpPr/>
          <p:nvPr/>
        </p:nvSpPr>
        <p:spPr>
          <a:xfrm>
            <a:off x="1179753" y="2708920"/>
            <a:ext cx="7848872" cy="1224136"/>
          </a:xfrm>
          <a:prstGeom prst="roundRect">
            <a:avLst/>
          </a:prstGeom>
          <a:noFill/>
          <a:ln>
            <a:solidFill>
              <a:srgbClr val="E71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1179753" y="4653136"/>
            <a:ext cx="7848872" cy="1224136"/>
          </a:xfrm>
          <a:prstGeom prst="roundRect">
            <a:avLst/>
          </a:prstGeom>
          <a:noFill/>
          <a:ln>
            <a:solidFill>
              <a:srgbClr val="E71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numero diapositiva 11"/>
          <p:cNvSpPr>
            <a:spLocks noGrp="1"/>
          </p:cNvSpPr>
          <p:nvPr>
            <p:ph type="sldNum" sz="quarter" idx="12"/>
          </p:nvPr>
        </p:nvSpPr>
        <p:spPr>
          <a:xfrm>
            <a:off x="8677785" y="5999513"/>
            <a:ext cx="457200" cy="476250"/>
          </a:xfrm>
        </p:spPr>
        <p:txBody>
          <a:bodyPr/>
          <a:lstStyle/>
          <a:p>
            <a:fld id="{8FCE8927-1EF9-4150-A4FA-8412923F3DCF}" type="slidenum">
              <a:rPr lang="it-IT" smtClean="0"/>
              <a:pPr/>
              <a:t>29</a:t>
            </a:fld>
            <a:endParaRPr lang="it-IT"/>
          </a:p>
        </p:txBody>
      </p:sp>
      <p:sp>
        <p:nvSpPr>
          <p:cNvPr id="13" name="CasellaDiTesto 12">
            <a:extLst>
              <a:ext uri="{FF2B5EF4-FFF2-40B4-BE49-F238E27FC236}">
                <a16:creationId xmlns:a16="http://schemas.microsoft.com/office/drawing/2014/main" id="{1CFAB9D7-C156-CD42-B5B8-44CDD2A7F3A1}"/>
              </a:ext>
            </a:extLst>
          </p:cNvPr>
          <p:cNvSpPr txBox="1"/>
          <p:nvPr/>
        </p:nvSpPr>
        <p:spPr>
          <a:xfrm>
            <a:off x="1187624" y="6103411"/>
            <a:ext cx="7632848" cy="369332"/>
          </a:xfrm>
          <a:prstGeom prst="rect">
            <a:avLst/>
          </a:prstGeom>
          <a:noFill/>
        </p:spPr>
        <p:txBody>
          <a:bodyPr wrap="square" rtlCol="0">
            <a:spAutoFit/>
          </a:bodyPr>
          <a:lstStyle/>
          <a:p>
            <a:pPr algn="ctr"/>
            <a:r>
              <a:rPr lang="it-IT" b="1" dirty="0" err="1"/>
              <a:t>www.giuseppecaprotti.it</a:t>
            </a:r>
            <a:endParaRPr lang="it-IT" b="1"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412776"/>
            <a:ext cx="7642096" cy="1143000"/>
          </a:xfrm>
        </p:spPr>
        <p:txBody>
          <a:bodyPr>
            <a:noAutofit/>
          </a:bodyPr>
          <a:lstStyle/>
          <a:p>
            <a:pPr algn="ctr">
              <a:lnSpc>
                <a:spcPct val="150000"/>
              </a:lnSpc>
            </a:pPr>
            <a:br>
              <a:rPr lang="it-IT" sz="3200" dirty="0">
                <a:solidFill>
                  <a:srgbClr val="002060"/>
                </a:solidFill>
              </a:rPr>
            </a:br>
            <a:br>
              <a:rPr lang="it-IT" sz="3200" dirty="0">
                <a:solidFill>
                  <a:srgbClr val="002060"/>
                </a:solidFill>
              </a:rPr>
            </a:br>
            <a:br>
              <a:rPr lang="it-IT" sz="3200" dirty="0">
                <a:solidFill>
                  <a:srgbClr val="002060"/>
                </a:solidFill>
              </a:rPr>
            </a:br>
            <a:br>
              <a:rPr lang="it-IT" sz="3200" dirty="0">
                <a:solidFill>
                  <a:srgbClr val="002060"/>
                </a:solidFill>
              </a:rPr>
            </a:br>
            <a:r>
              <a:rPr lang="it-IT" sz="3200" dirty="0">
                <a:solidFill>
                  <a:srgbClr val="002060"/>
                </a:solidFill>
              </a:rPr>
              <a:t>“La </a:t>
            </a:r>
            <a:r>
              <a:rPr lang="it-IT" sz="3200" b="1" i="1" dirty="0" err="1">
                <a:solidFill>
                  <a:srgbClr val="002060"/>
                </a:solidFill>
              </a:rPr>
              <a:t>Supermarkets</a:t>
            </a:r>
            <a:r>
              <a:rPr lang="it-IT" sz="3200" b="1" i="1" dirty="0">
                <a:solidFill>
                  <a:srgbClr val="002060"/>
                </a:solidFill>
              </a:rPr>
              <a:t> Italiani</a:t>
            </a:r>
            <a:r>
              <a:rPr lang="it-IT" sz="3200" b="1" dirty="0">
                <a:solidFill>
                  <a:srgbClr val="002060"/>
                </a:solidFill>
              </a:rPr>
              <a:t> </a:t>
            </a:r>
            <a:r>
              <a:rPr lang="it-IT" sz="3200" dirty="0">
                <a:solidFill>
                  <a:srgbClr val="002060"/>
                </a:solidFill>
              </a:rPr>
              <a:t>stabilì perciò di avviare una produzione in proprio già a partire dal </a:t>
            </a:r>
            <a:r>
              <a:rPr lang="it-IT" sz="3200" b="1" dirty="0">
                <a:solidFill>
                  <a:srgbClr val="002060"/>
                </a:solidFill>
              </a:rPr>
              <a:t>1959</a:t>
            </a:r>
            <a:r>
              <a:rPr lang="it-IT" sz="3200" dirty="0">
                <a:solidFill>
                  <a:srgbClr val="002060"/>
                </a:solidFill>
              </a:rPr>
              <a:t>, realizzando un panificio i cui prodotti riscossero subito un vivo apprezzamento da parte della </a:t>
            </a:r>
            <a:r>
              <a:rPr lang="it-IT" sz="3200" dirty="0" err="1">
                <a:solidFill>
                  <a:srgbClr val="002060"/>
                </a:solidFill>
              </a:rPr>
              <a:t>clientela…</a:t>
            </a:r>
            <a:r>
              <a:rPr lang="it-IT" sz="3200" dirty="0">
                <a:solidFill>
                  <a:srgbClr val="002060"/>
                </a:solidFill>
              </a:rPr>
              <a:t>”</a:t>
            </a:r>
          </a:p>
        </p:txBody>
      </p:sp>
      <p:sp>
        <p:nvSpPr>
          <p:cNvPr id="3" name="Segnaposto numero diapositiva 2"/>
          <p:cNvSpPr>
            <a:spLocks noGrp="1"/>
          </p:cNvSpPr>
          <p:nvPr>
            <p:ph type="sldNum" sz="quarter" idx="12"/>
          </p:nvPr>
        </p:nvSpPr>
        <p:spPr/>
        <p:txBody>
          <a:bodyPr/>
          <a:lstStyle/>
          <a:p>
            <a:fld id="{8FCE8927-1EF9-4150-A4FA-8412923F3DCF}" type="slidenum">
              <a:rPr lang="it-IT" smtClean="0"/>
              <a:pPr/>
              <a:t>3</a:t>
            </a:fld>
            <a:endParaRPr lang="it-IT"/>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1997968"/>
            <a:ext cx="7858120" cy="1143000"/>
          </a:xfrm>
        </p:spPr>
        <p:txBody>
          <a:bodyPr>
            <a:noAutofit/>
          </a:bodyPr>
          <a:lstStyle/>
          <a:p>
            <a:pPr algn="ctr">
              <a:lnSpc>
                <a:spcPct val="150000"/>
              </a:lnSpc>
            </a:pPr>
            <a:br>
              <a:rPr lang="it-IT" sz="3200" dirty="0">
                <a:solidFill>
                  <a:srgbClr val="002060"/>
                </a:solidFill>
              </a:rPr>
            </a:br>
            <a:br>
              <a:rPr lang="it-IT" sz="3200" dirty="0">
                <a:solidFill>
                  <a:srgbClr val="002060"/>
                </a:solidFill>
              </a:rPr>
            </a:br>
            <a:r>
              <a:rPr lang="it-IT" sz="3200" dirty="0">
                <a:solidFill>
                  <a:srgbClr val="002060"/>
                </a:solidFill>
              </a:rPr>
              <a:t>“… Un grande pastificio per ravioli, tortellini, </a:t>
            </a:r>
            <a:r>
              <a:rPr lang="it-IT" sz="3200" dirty="0" err="1">
                <a:solidFill>
                  <a:srgbClr val="002060"/>
                </a:solidFill>
              </a:rPr>
              <a:t>gnocchi…</a:t>
            </a:r>
            <a:br>
              <a:rPr lang="it-IT" sz="3200" dirty="0">
                <a:solidFill>
                  <a:srgbClr val="002060"/>
                </a:solidFill>
              </a:rPr>
            </a:br>
            <a:r>
              <a:rPr lang="it-IT" sz="3200" dirty="0">
                <a:solidFill>
                  <a:srgbClr val="002060"/>
                </a:solidFill>
              </a:rPr>
              <a:t>e un laboratorio di gelateria.</a:t>
            </a:r>
            <a:br>
              <a:rPr lang="it-IT" sz="3200" dirty="0">
                <a:solidFill>
                  <a:srgbClr val="002060"/>
                </a:solidFill>
              </a:rPr>
            </a:br>
            <a:r>
              <a:rPr lang="it-IT" sz="3200" dirty="0" err="1">
                <a:solidFill>
                  <a:srgbClr val="002060"/>
                </a:solidFill>
              </a:rPr>
              <a:t>…E</a:t>
            </a:r>
            <a:r>
              <a:rPr lang="it-IT" sz="3200" dirty="0">
                <a:solidFill>
                  <a:srgbClr val="002060"/>
                </a:solidFill>
              </a:rPr>
              <a:t> ciò costituisce un’ulteriore riprova del fatto che la concorrenza dei nuovi supermercati risultò VINCENTE. </a:t>
            </a:r>
          </a:p>
        </p:txBody>
      </p:sp>
      <p:sp>
        <p:nvSpPr>
          <p:cNvPr id="3" name="Segnaposto numero diapositiva 2"/>
          <p:cNvSpPr>
            <a:spLocks noGrp="1"/>
          </p:cNvSpPr>
          <p:nvPr>
            <p:ph type="sldNum" sz="quarter" idx="12"/>
          </p:nvPr>
        </p:nvSpPr>
        <p:spPr/>
        <p:txBody>
          <a:bodyPr/>
          <a:lstStyle/>
          <a:p>
            <a:fld id="{8FCE8927-1EF9-4150-A4FA-8412923F3DCF}" type="slidenum">
              <a:rPr lang="it-IT" smtClean="0"/>
              <a:pPr/>
              <a:t>4</a:t>
            </a:fld>
            <a:endParaRPr lang="it-IT"/>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780928"/>
            <a:ext cx="7498080" cy="1143000"/>
          </a:xfrm>
        </p:spPr>
        <p:txBody>
          <a:bodyPr>
            <a:noAutofit/>
          </a:bodyPr>
          <a:lstStyle/>
          <a:p>
            <a:pPr algn="ctr"/>
            <a:r>
              <a:rPr lang="it-IT" sz="3200" dirty="0">
                <a:solidFill>
                  <a:srgbClr val="002060"/>
                </a:solidFill>
              </a:rPr>
              <a:t>“… Non solo a causa dei prezzi, ma per via del fattore </a:t>
            </a:r>
            <a:r>
              <a:rPr lang="it-IT" sz="3200" b="1" dirty="0">
                <a:solidFill>
                  <a:srgbClr val="E71522"/>
                </a:solidFill>
              </a:rPr>
              <a:t>QUALITÀ</a:t>
            </a:r>
            <a:r>
              <a:rPr lang="it-IT" sz="3200" dirty="0">
                <a:solidFill>
                  <a:srgbClr val="002060"/>
                </a:solidFill>
              </a:rPr>
              <a:t>, differenziando in parte il caso italiano da altre esperienze estere”.</a:t>
            </a:r>
            <a:br>
              <a:rPr lang="it-IT" sz="3200" dirty="0">
                <a:solidFill>
                  <a:srgbClr val="002060"/>
                </a:solidFill>
              </a:rPr>
            </a:br>
            <a:br>
              <a:rPr lang="it-IT" sz="3200" dirty="0">
                <a:solidFill>
                  <a:srgbClr val="002060"/>
                </a:solidFill>
              </a:rPr>
            </a:br>
            <a:r>
              <a:rPr lang="it-IT" sz="3200" i="1" dirty="0">
                <a:solidFill>
                  <a:srgbClr val="002060"/>
                </a:solidFill>
              </a:rPr>
              <a:t>Richard W. </a:t>
            </a:r>
            <a:r>
              <a:rPr lang="it-IT" sz="3200" i="1" dirty="0" err="1">
                <a:solidFill>
                  <a:srgbClr val="002060"/>
                </a:solidFill>
              </a:rPr>
              <a:t>Boogaart</a:t>
            </a:r>
            <a:r>
              <a:rPr lang="it-IT" sz="3200" dirty="0">
                <a:solidFill>
                  <a:srgbClr val="002060"/>
                </a:solidFill>
              </a:rPr>
              <a:t>, primo a. d. della futura Esselunga.</a:t>
            </a:r>
            <a:br>
              <a:rPr lang="it-IT" sz="3200" dirty="0">
                <a:solidFill>
                  <a:srgbClr val="002060"/>
                </a:solidFill>
              </a:rPr>
            </a:br>
            <a:br>
              <a:rPr lang="it-IT" sz="3200" dirty="0">
                <a:solidFill>
                  <a:srgbClr val="002060"/>
                </a:solidFill>
              </a:rPr>
            </a:br>
            <a:br>
              <a:rPr lang="it-IT" sz="3200" dirty="0">
                <a:solidFill>
                  <a:srgbClr val="002060"/>
                </a:solidFill>
              </a:rPr>
            </a:br>
            <a:r>
              <a:rPr lang="it-IT" sz="3200" dirty="0">
                <a:solidFill>
                  <a:srgbClr val="002060"/>
                </a:solidFill>
              </a:rPr>
              <a:t>  </a:t>
            </a:r>
            <a:r>
              <a:rPr lang="it-IT" sz="2800" dirty="0">
                <a:solidFill>
                  <a:srgbClr val="002060"/>
                </a:solidFill>
              </a:rPr>
              <a:t>da “</a:t>
            </a:r>
            <a:r>
              <a:rPr lang="it-IT" sz="2800" i="1" dirty="0">
                <a:solidFill>
                  <a:srgbClr val="002060"/>
                </a:solidFill>
              </a:rPr>
              <a:t>La spesa è uguale per tutti</a:t>
            </a:r>
            <a:r>
              <a:rPr lang="it-IT" sz="2800" dirty="0">
                <a:solidFill>
                  <a:srgbClr val="002060"/>
                </a:solidFill>
              </a:rPr>
              <a:t>”, di Emanuela </a:t>
            </a:r>
            <a:r>
              <a:rPr lang="it-IT" sz="2800" dirty="0" err="1">
                <a:solidFill>
                  <a:srgbClr val="002060"/>
                </a:solidFill>
              </a:rPr>
              <a:t>Scarpellini</a:t>
            </a:r>
            <a:r>
              <a:rPr lang="it-IT" sz="2800" dirty="0">
                <a:solidFill>
                  <a:srgbClr val="002060"/>
                </a:solidFill>
              </a:rPr>
              <a:t> - Marsilio Editore</a:t>
            </a:r>
          </a:p>
        </p:txBody>
      </p:sp>
      <p:sp>
        <p:nvSpPr>
          <p:cNvPr id="3" name="Segnaposto numero diapositiva 2"/>
          <p:cNvSpPr>
            <a:spLocks noGrp="1"/>
          </p:cNvSpPr>
          <p:nvPr>
            <p:ph type="sldNum" sz="quarter" idx="12"/>
          </p:nvPr>
        </p:nvSpPr>
        <p:spPr/>
        <p:txBody>
          <a:bodyPr/>
          <a:lstStyle/>
          <a:p>
            <a:fld id="{8FCE8927-1EF9-4150-A4FA-8412923F3DCF}" type="slidenum">
              <a:rPr lang="it-IT" smtClean="0"/>
              <a:pPr/>
              <a:t>5</a:t>
            </a:fld>
            <a:endParaRPr lang="it-IT"/>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1.jpg"/>
          <p:cNvPicPr>
            <a:picLocks noChangeAspect="1"/>
          </p:cNvPicPr>
          <p:nvPr/>
        </p:nvPicPr>
        <p:blipFill>
          <a:blip r:embed="rId2" cstate="print"/>
          <a:stretch>
            <a:fillRect/>
          </a:stretch>
        </p:blipFill>
        <p:spPr>
          <a:xfrm>
            <a:off x="1259631" y="836712"/>
            <a:ext cx="7585117" cy="4112964"/>
          </a:xfrm>
          <a:prstGeom prst="rect">
            <a:avLst/>
          </a:prstGeom>
        </p:spPr>
      </p:pic>
      <p:sp>
        <p:nvSpPr>
          <p:cNvPr id="6" name="CasellaDiTesto 5"/>
          <p:cNvSpPr txBox="1"/>
          <p:nvPr/>
        </p:nvSpPr>
        <p:spPr>
          <a:xfrm>
            <a:off x="2627784" y="5703639"/>
            <a:ext cx="4824536" cy="461665"/>
          </a:xfrm>
          <a:prstGeom prst="rect">
            <a:avLst/>
          </a:prstGeom>
          <a:noFill/>
        </p:spPr>
        <p:txBody>
          <a:bodyPr wrap="square" rtlCol="0">
            <a:spAutoFit/>
          </a:bodyPr>
          <a:lstStyle/>
          <a:p>
            <a:pPr algn="ctr"/>
            <a:r>
              <a:rPr lang="it-IT" sz="2400" dirty="0"/>
              <a:t>Nelson Rockefeller </a:t>
            </a:r>
          </a:p>
        </p:txBody>
      </p:sp>
      <p:sp>
        <p:nvSpPr>
          <p:cNvPr id="4" name="Segnaposto numero diapositiva 3"/>
          <p:cNvSpPr>
            <a:spLocks noGrp="1"/>
          </p:cNvSpPr>
          <p:nvPr>
            <p:ph type="sldNum" sz="quarter" idx="12"/>
          </p:nvPr>
        </p:nvSpPr>
        <p:spPr/>
        <p:txBody>
          <a:bodyPr/>
          <a:lstStyle/>
          <a:p>
            <a:fld id="{8FCE8927-1EF9-4150-A4FA-8412923F3DCF}" type="slidenum">
              <a:rPr lang="it-IT" smtClean="0"/>
              <a:pPr/>
              <a:t>6</a:t>
            </a:fld>
            <a:endParaRPr lang="it-IT"/>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9632" y="2492896"/>
            <a:ext cx="7498080" cy="3168352"/>
          </a:xfrm>
        </p:spPr>
        <p:txBody>
          <a:bodyPr>
            <a:normAutofit/>
          </a:bodyPr>
          <a:lstStyle/>
          <a:p>
            <a:pPr algn="ctr">
              <a:lnSpc>
                <a:spcPct val="150000"/>
              </a:lnSpc>
              <a:buNone/>
            </a:pPr>
            <a:r>
              <a:rPr lang="it-IT" sz="3600" dirty="0"/>
              <a:t>Il posizionamento coerente con i propri consumatori</a:t>
            </a:r>
          </a:p>
        </p:txBody>
      </p:sp>
      <p:sp>
        <p:nvSpPr>
          <p:cNvPr id="4" name="CasellaDiTesto 3"/>
          <p:cNvSpPr txBox="1"/>
          <p:nvPr/>
        </p:nvSpPr>
        <p:spPr>
          <a:xfrm>
            <a:off x="3779912" y="980728"/>
            <a:ext cx="2088232" cy="830997"/>
          </a:xfrm>
          <a:prstGeom prst="rect">
            <a:avLst/>
          </a:prstGeom>
          <a:noFill/>
        </p:spPr>
        <p:txBody>
          <a:bodyPr wrap="square" rtlCol="0">
            <a:spAutoFit/>
          </a:bodyPr>
          <a:lstStyle/>
          <a:p>
            <a:pPr algn="ctr"/>
            <a:r>
              <a:rPr lang="it-IT" sz="4800" dirty="0"/>
              <a:t>2</a:t>
            </a:r>
          </a:p>
        </p:txBody>
      </p:sp>
      <p:sp>
        <p:nvSpPr>
          <p:cNvPr id="5" name="Segnaposto numero diapositiva 4"/>
          <p:cNvSpPr>
            <a:spLocks noGrp="1"/>
          </p:cNvSpPr>
          <p:nvPr>
            <p:ph type="sldNum" sz="quarter" idx="12"/>
          </p:nvPr>
        </p:nvSpPr>
        <p:spPr/>
        <p:txBody>
          <a:bodyPr/>
          <a:lstStyle/>
          <a:p>
            <a:fld id="{8FCE8927-1EF9-4150-A4FA-8412923F3DCF}" type="slidenum">
              <a:rPr lang="it-IT" smtClean="0"/>
              <a:pPr/>
              <a:t>7</a:t>
            </a:fld>
            <a:endParaRPr lang="it-IT"/>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sselunga-pubblicità-1969-per-Bicocca.jpg"/>
          <p:cNvPicPr>
            <a:picLocks noChangeAspect="1"/>
          </p:cNvPicPr>
          <p:nvPr/>
        </p:nvPicPr>
        <p:blipFill>
          <a:blip r:embed="rId2" cstate="print"/>
          <a:stretch>
            <a:fillRect/>
          </a:stretch>
        </p:blipFill>
        <p:spPr>
          <a:xfrm>
            <a:off x="2411760" y="305981"/>
            <a:ext cx="5345782" cy="5283259"/>
          </a:xfrm>
          <a:prstGeom prst="rect">
            <a:avLst/>
          </a:prstGeom>
        </p:spPr>
      </p:pic>
      <p:sp>
        <p:nvSpPr>
          <p:cNvPr id="3" name="CasellaDiTesto 2"/>
          <p:cNvSpPr txBox="1"/>
          <p:nvPr/>
        </p:nvSpPr>
        <p:spPr>
          <a:xfrm>
            <a:off x="2627784" y="5775647"/>
            <a:ext cx="4824536" cy="461665"/>
          </a:xfrm>
          <a:prstGeom prst="rect">
            <a:avLst/>
          </a:prstGeom>
          <a:noFill/>
        </p:spPr>
        <p:txBody>
          <a:bodyPr wrap="square" rtlCol="0">
            <a:spAutoFit/>
          </a:bodyPr>
          <a:lstStyle/>
          <a:p>
            <a:pPr algn="ctr"/>
            <a:r>
              <a:rPr lang="it-IT" sz="2400" dirty="0"/>
              <a:t>Dallo </a:t>
            </a:r>
            <a:r>
              <a:rPr lang="it-IT" sz="2400" dirty="0" err="1"/>
              <a:t>scatolame…</a:t>
            </a:r>
            <a:r>
              <a:rPr lang="it-IT" sz="2400" dirty="0"/>
              <a:t> (‘50-’60)</a:t>
            </a:r>
          </a:p>
        </p:txBody>
      </p:sp>
      <p:sp>
        <p:nvSpPr>
          <p:cNvPr id="4" name="Segnaposto numero diapositiva 3"/>
          <p:cNvSpPr>
            <a:spLocks noGrp="1"/>
          </p:cNvSpPr>
          <p:nvPr>
            <p:ph type="sldNum" sz="quarter" idx="12"/>
          </p:nvPr>
        </p:nvSpPr>
        <p:spPr/>
        <p:txBody>
          <a:bodyPr/>
          <a:lstStyle/>
          <a:p>
            <a:fld id="{8FCE8927-1EF9-4150-A4FA-8412923F3DCF}" type="slidenum">
              <a:rPr lang="it-IT" smtClean="0"/>
              <a:pPr/>
              <a:t>8</a:t>
            </a:fld>
            <a:endParaRPr lang="it-IT"/>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27784" y="5919663"/>
            <a:ext cx="4824536" cy="461665"/>
          </a:xfrm>
          <a:prstGeom prst="rect">
            <a:avLst/>
          </a:prstGeom>
          <a:noFill/>
        </p:spPr>
        <p:txBody>
          <a:bodyPr wrap="square" rtlCol="0">
            <a:spAutoFit/>
          </a:bodyPr>
          <a:lstStyle/>
          <a:p>
            <a:pPr algn="ctr"/>
            <a:r>
              <a:rPr lang="it-IT" sz="2400" dirty="0" err="1"/>
              <a:t>…ai</a:t>
            </a:r>
            <a:r>
              <a:rPr lang="it-IT" sz="2400" dirty="0"/>
              <a:t> prodotti </a:t>
            </a:r>
            <a:r>
              <a:rPr lang="it-IT" sz="2400" dirty="0" err="1"/>
              <a:t>freschi…</a:t>
            </a:r>
            <a:r>
              <a:rPr lang="it-IT" sz="2400" dirty="0"/>
              <a:t> (‘70-’80)</a:t>
            </a:r>
          </a:p>
        </p:txBody>
      </p:sp>
      <p:pic>
        <p:nvPicPr>
          <p:cNvPr id="4" name="Immagine 3" descr="Esselunga mille lire lunghe 3 poster.jpg"/>
          <p:cNvPicPr>
            <a:picLocks noChangeAspect="1"/>
          </p:cNvPicPr>
          <p:nvPr/>
        </p:nvPicPr>
        <p:blipFill>
          <a:blip r:embed="rId2" cstate="print"/>
          <a:stretch>
            <a:fillRect/>
          </a:stretch>
        </p:blipFill>
        <p:spPr>
          <a:xfrm>
            <a:off x="1922157" y="351236"/>
            <a:ext cx="5818195" cy="5454028"/>
          </a:xfrm>
          <a:prstGeom prst="rect">
            <a:avLst/>
          </a:prstGeom>
        </p:spPr>
      </p:pic>
      <p:sp>
        <p:nvSpPr>
          <p:cNvPr id="5" name="Segnaposto numero diapositiva 4"/>
          <p:cNvSpPr>
            <a:spLocks noGrp="1"/>
          </p:cNvSpPr>
          <p:nvPr>
            <p:ph type="sldNum" sz="quarter" idx="12"/>
          </p:nvPr>
        </p:nvSpPr>
        <p:spPr/>
        <p:txBody>
          <a:bodyPr/>
          <a:lstStyle/>
          <a:p>
            <a:fld id="{8FCE8927-1EF9-4150-A4FA-8412923F3DCF}" type="slidenum">
              <a:rPr lang="it-IT" smtClean="0"/>
              <a:pPr/>
              <a:t>9</a:t>
            </a:fld>
            <a:endParaRPr lang="it-IT"/>
          </a:p>
        </p:txBody>
      </p:sp>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Personalizzato 11">
      <a:dk1>
        <a:srgbClr val="003A78"/>
      </a:dk1>
      <a:lt1>
        <a:srgbClr val="FEFEFE"/>
      </a:lt1>
      <a:dk2>
        <a:srgbClr val="FEFEFE"/>
      </a:dk2>
      <a:lt2>
        <a:srgbClr val="E71522"/>
      </a:lt2>
      <a:accent1>
        <a:srgbClr val="003A78"/>
      </a:accent1>
      <a:accent2>
        <a:srgbClr val="003A78"/>
      </a:accent2>
      <a:accent3>
        <a:srgbClr val="003A78"/>
      </a:accent3>
      <a:accent4>
        <a:srgbClr val="003A78"/>
      </a:accent4>
      <a:accent5>
        <a:srgbClr val="003A78"/>
      </a:accent5>
      <a:accent6>
        <a:srgbClr val="475A8D"/>
      </a:accent6>
      <a:hlink>
        <a:srgbClr val="003A78"/>
      </a:hlink>
      <a:folHlink>
        <a:srgbClr val="003A7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494</TotalTime>
  <Words>540</Words>
  <Application>Microsoft Office PowerPoint</Application>
  <PresentationFormat>Presentazione su schermo (4:3)</PresentationFormat>
  <Paragraphs>88</Paragraphs>
  <Slides>29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Calibri</vt:lpstr>
      <vt:lpstr>Century Gothic</vt:lpstr>
      <vt:lpstr>Verdana</vt:lpstr>
      <vt:lpstr>Wingdings 2</vt:lpstr>
      <vt:lpstr>Solstizio</vt:lpstr>
      <vt:lpstr>Evento FIDA </vt:lpstr>
      <vt:lpstr>Presentazione standard di PowerPoint</vt:lpstr>
      <vt:lpstr>    “La Supermarkets Italiani stabilì perciò di avviare una produzione in proprio già a partire dal 1959, realizzando un panificio i cui prodotti riscossero subito un vivo apprezzamento da parte della clientela…”</vt:lpstr>
      <vt:lpstr>  “… Un grande pastificio per ravioli, tortellini, gnocchi… e un laboratorio di gelateria. …E ciò costituisce un’ulteriore riprova del fatto che la concorrenza dei nuovi supermercati risultò VINCENTE. </vt:lpstr>
      <vt:lpstr>“… Non solo a causa dei prezzi, ma per via del fattore QUALITÀ, differenziando in parte il caso italiano da altre esperienze estere”.  Richard W. Boogaart, primo a. d. della futura Esselunga.     da “La spesa è uguale per tutti”, di Emanuela Scarpellini - Marsilio Editore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Esselunga Bio – THE BEST – Migliore della P.L. e delle grandi marche </vt:lpstr>
      <vt:lpstr>Mi guida la visione a lungo termine (ereditata da Francia e USA), senza improvvisazioni</vt:lpstr>
      <vt:lpstr> Organizzazione e controllo “totale”:  la contabilità industriale, derivante dalla Dominick’s (USA)</vt:lpstr>
      <vt:lpstr>A metà anni ‘80 l’Ufficio Acquisti di Esselunga aveva – a livello economico – a disposizione solo il margine lordo, assolutamente teorico.</vt:lpstr>
      <vt:lpstr>Ogni direttore gestiva assortimento e spazi del negozio in gestione diretta, andando “a sensazione” poiché l’unico indice – anche di valutazione annuale – dei direttori erano le VHL  (vendite x ore lavorate).</vt:lpstr>
      <vt:lpstr>I compratori inserivano articoli nuovi e facevano spedire  giornalmente la merce ai negozi, ma nessuno, tranne i direttori (senza mezzi), aveva il controllo degli scaffali L.C.C.</vt:lpstr>
      <vt:lpstr>Vendite e Acquisti erano in perenne conflitto e molti buyer del Food erano convinti che le loro categorie di competenza guadagnassero “un sacco di soldi”</vt:lpstr>
      <vt:lpstr>Presentazione standard di PowerPoint</vt:lpstr>
      <vt:lpstr>Presentazione standard di PowerPoint</vt:lpstr>
      <vt:lpstr>Presentazione standard di PowerPoint</vt:lpstr>
      <vt:lpstr>Presentazione standard di PowerPoint</vt:lpstr>
      <vt:lpstr>Presentazione standard di PowerPoint</vt:lpstr>
      <vt:lpstr> Nel 1995 otteniamo la redditività diretta di articoli/categorie e viene creato il CE dei fornitori</vt:lpstr>
      <vt:lpstr>Presentazione standard di PowerPoint</vt:lpstr>
      <vt:lpstr>Nel 2001: controllo di tutte le categorie LCC e Non Food.  La gestione della contabilità industriale dal 1991 al 2001 è sempre rimasta sotto controllo del Marketing (gestito dal sottoscritto)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Evento FIDA</dc:title>
  <dc:creator>Silvia</dc:creator>
  <cp:lastModifiedBy>Giuseppe Caprotti</cp:lastModifiedBy>
  <cp:revision>69</cp:revision>
  <dcterms:created xsi:type="dcterms:W3CDTF">2019-05-11T12:26:09Z</dcterms:created>
  <dcterms:modified xsi:type="dcterms:W3CDTF">2019-05-15T08:11:15Z</dcterms:modified>
</cp:coreProperties>
</file>