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0" r:id="rId4"/>
    <p:sldId id="281" r:id="rId5"/>
    <p:sldId id="279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5" r:id="rId18"/>
    <p:sldId id="296" r:id="rId19"/>
    <p:sldId id="29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E08"/>
    <a:srgbClr val="B92D14"/>
    <a:srgbClr val="35759D"/>
    <a:srgbClr val="35B19D"/>
    <a:srgbClr val="000000"/>
    <a:srgbClr val="FFFF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 varScale="1">
        <p:scale>
          <a:sx n="109" d="100"/>
          <a:sy n="109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91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1C2BC-8726-4869-ABDA-2E30ABFADDFA}" type="datetimeFigureOut">
              <a:rPr lang="it-IT" smtClean="0"/>
              <a:t>19/03/2019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78917-8153-46C6-B4EC-5020BAE781F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8414B1-5953-44EC-958F-16BB4DFD6001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0B7B2-CF95-4BF5-9193-033B807B6293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04034-1933-4976-97AF-43C4C851ED89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04034-1933-4976-97AF-43C4C851ED89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04034-1933-4976-97AF-43C4C851ED89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04034-1933-4976-97AF-43C4C851ED89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04034-1933-4976-97AF-43C4C851ED89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04034-1933-4976-97AF-43C4C851ED89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04034-1933-4976-97AF-43C4C851ED89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328FA-598A-49B4-A5ED-3E731C9951D6}" type="slidenum">
              <a:rPr lang="en-US"/>
              <a:pPr/>
              <a:t>17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328FA-598A-49B4-A5ED-3E731C9951D6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04034-1933-4976-97AF-43C4C851ED89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328FA-598A-49B4-A5ED-3E731C9951D6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328FA-598A-49B4-A5ED-3E731C9951D6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328FA-598A-49B4-A5ED-3E731C9951D6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04034-1933-4976-97AF-43C4C851ED89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328FA-598A-49B4-A5ED-3E731C9951D6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04034-1933-4976-97AF-43C4C851ED89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04034-1933-4976-97AF-43C4C851ED89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04034-1933-4976-97AF-43C4C851ED89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77724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9436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77050" y="808038"/>
            <a:ext cx="2038350" cy="54403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62000" y="808038"/>
            <a:ext cx="5962650" cy="54403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080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880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5445224"/>
            <a:ext cx="7772400" cy="70485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it-IT" b="1" dirty="0">
                <a:solidFill>
                  <a:srgbClr val="040E08"/>
                </a:solidFill>
                <a:latin typeface="Calibri" pitchFamily="34" charset="0"/>
                <a:cs typeface="Calibri" pitchFamily="34" charset="0"/>
              </a:rPr>
              <a:t>Alcune tendenze del </a:t>
            </a:r>
            <a:br>
              <a:rPr lang="it-IT" b="1" dirty="0">
                <a:solidFill>
                  <a:srgbClr val="040E08"/>
                </a:solidFill>
                <a:latin typeface="Calibri" pitchFamily="34" charset="0"/>
                <a:cs typeface="Calibri" pitchFamily="34" charset="0"/>
              </a:rPr>
            </a:br>
            <a:r>
              <a:rPr lang="it-IT" b="1" dirty="0">
                <a:solidFill>
                  <a:srgbClr val="040E08"/>
                </a:solidFill>
                <a:latin typeface="Calibri" pitchFamily="34" charset="0"/>
                <a:cs typeface="Calibri" pitchFamily="34" charset="0"/>
              </a:rPr>
              <a:t>mondo della distribuzione </a:t>
            </a:r>
            <a:br>
              <a:rPr lang="it-IT" b="1" dirty="0">
                <a:solidFill>
                  <a:srgbClr val="040E08"/>
                </a:solidFill>
                <a:latin typeface="Calibri" pitchFamily="34" charset="0"/>
                <a:cs typeface="Calibri" pitchFamily="34" charset="0"/>
              </a:rPr>
            </a:br>
            <a:r>
              <a:rPr lang="it-IT" b="1" dirty="0">
                <a:solidFill>
                  <a:srgbClr val="040E08"/>
                </a:solidFill>
                <a:latin typeface="Calibri" pitchFamily="34" charset="0"/>
                <a:cs typeface="Calibri" pitchFamily="34" charset="0"/>
              </a:rPr>
              <a:t>e del largo consumo</a:t>
            </a:r>
            <a:endParaRPr lang="en-US" b="1" dirty="0" err="1">
              <a:solidFill>
                <a:srgbClr val="040E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1520" y="692696"/>
            <a:ext cx="2880320" cy="685800"/>
          </a:xfrm>
        </p:spPr>
        <p:txBody>
          <a:bodyPr/>
          <a:lstStyle/>
          <a:p>
            <a:r>
              <a:rPr lang="en-US" dirty="0"/>
              <a:t>20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marzo</a:t>
            </a:r>
            <a:r>
              <a:rPr lang="en-US" dirty="0"/>
              <a:t> 2019</a:t>
            </a:r>
          </a:p>
          <a:p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492896"/>
            <a:ext cx="7380312" cy="164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835696" y="332656"/>
            <a:ext cx="70567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2600" b="1" dirty="0">
                <a:latin typeface="Calibri" pitchFamily="34" charset="0"/>
                <a:cs typeface="Calibri" pitchFamily="34" charset="0"/>
              </a:rPr>
              <a:t>4) Trend salutistico (per tutti: G.D. e </a:t>
            </a:r>
            <a:r>
              <a:rPr lang="it-IT" sz="2600" b="1" dirty="0" err="1">
                <a:latin typeface="Calibri" pitchFamily="34" charset="0"/>
                <a:cs typeface="Calibri" pitchFamily="34" charset="0"/>
              </a:rPr>
              <a:t>L.C.C.</a:t>
            </a:r>
            <a:r>
              <a:rPr lang="it-IT" sz="2600" b="1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9" name="Picture 1" descr="C:\GIUSEPPE CAPROTTI\2019\libro\FEBBRAIO 2019\19 febbraio\word\media\image7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124744"/>
            <a:ext cx="6934042" cy="4472026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1729496" y="5733256"/>
            <a:ext cx="7379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800" i="1" dirty="0">
                <a:latin typeface="Calibri" pitchFamily="34" charset="0"/>
                <a:cs typeface="Calibri" pitchFamily="34" charset="0"/>
              </a:rPr>
              <a:t>Zuppe BIO </a:t>
            </a:r>
            <a:r>
              <a:rPr lang="it-IT" sz="1800" b="1" i="1" dirty="0">
                <a:latin typeface="Calibri" pitchFamily="34" charset="0"/>
                <a:cs typeface="Calibri" pitchFamily="34" charset="0"/>
              </a:rPr>
              <a:t>Campbell’s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 in uno supermercato negli USA (ph. Giuseppe </a:t>
            </a:r>
            <a:r>
              <a:rPr lang="it-IT" sz="1800" i="1" dirty="0" err="1">
                <a:latin typeface="Calibri" pitchFamily="34" charset="0"/>
                <a:cs typeface="Calibri" pitchFamily="34" charset="0"/>
              </a:rPr>
              <a:t>Caprotti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)</a:t>
            </a: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907704" y="188640"/>
            <a:ext cx="680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2600" b="1" dirty="0">
                <a:latin typeface="Calibri" pitchFamily="34" charset="0"/>
                <a:cs typeface="Calibri" pitchFamily="34" charset="0"/>
              </a:rPr>
              <a:t>5) Cibo “</a:t>
            </a:r>
            <a:r>
              <a:rPr lang="it-IT" sz="2600" b="1" dirty="0" err="1">
                <a:latin typeface="Calibri" pitchFamily="34" charset="0"/>
                <a:cs typeface="Calibri" pitchFamily="34" charset="0"/>
              </a:rPr>
              <a:t>Ready</a:t>
            </a:r>
            <a:r>
              <a:rPr lang="it-IT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2600" b="1" dirty="0" err="1">
                <a:latin typeface="Calibri" pitchFamily="34" charset="0"/>
                <a:cs typeface="Calibri" pitchFamily="34" charset="0"/>
              </a:rPr>
              <a:t>to</a:t>
            </a:r>
            <a:r>
              <a:rPr lang="it-IT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2600" b="1" dirty="0" err="1">
                <a:latin typeface="Calibri" pitchFamily="34" charset="0"/>
                <a:cs typeface="Calibri" pitchFamily="34" charset="0"/>
              </a:rPr>
              <a:t>eat</a:t>
            </a:r>
            <a:r>
              <a:rPr lang="it-IT" sz="2600" b="1" dirty="0">
                <a:latin typeface="Calibri" pitchFamily="34" charset="0"/>
                <a:cs typeface="Calibri" pitchFamily="34" charset="0"/>
              </a:rPr>
              <a:t>” ed Etnico (</a:t>
            </a:r>
            <a:r>
              <a:rPr lang="it-IT" sz="2600" b="1" dirty="0" err="1">
                <a:latin typeface="Calibri" pitchFamily="34" charset="0"/>
                <a:cs typeface="Calibri" pitchFamily="34" charset="0"/>
              </a:rPr>
              <a:t>Fusion</a:t>
            </a:r>
            <a:r>
              <a:rPr lang="it-IT" sz="2600" b="1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27784" y="6021288"/>
            <a:ext cx="5099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800" i="1" dirty="0" err="1">
                <a:latin typeface="Calibri" pitchFamily="34" charset="0"/>
                <a:cs typeface="Calibri" pitchFamily="34" charset="0"/>
              </a:rPr>
              <a:t>Kabobs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 da </a:t>
            </a:r>
            <a:r>
              <a:rPr lang="it-IT" sz="1800" b="1" i="1" dirty="0" err="1">
                <a:latin typeface="Calibri" pitchFamily="34" charset="0"/>
                <a:cs typeface="Calibri" pitchFamily="34" charset="0"/>
              </a:rPr>
              <a:t>Walmart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, Canada (ph. Giuseppe </a:t>
            </a:r>
            <a:r>
              <a:rPr lang="it-IT" sz="1800" i="1" dirty="0" err="1">
                <a:latin typeface="Calibri" pitchFamily="34" charset="0"/>
                <a:cs typeface="Calibri" pitchFamily="34" charset="0"/>
              </a:rPr>
              <a:t>Caprotti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)</a:t>
            </a: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C:\GIUSEPPE CAPROTTI\2019\presentazione PP\IMG_5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980728"/>
            <a:ext cx="6446520" cy="4834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763688" y="260648"/>
            <a:ext cx="7380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2600" b="1" dirty="0">
                <a:latin typeface="Calibri" pitchFamily="34" charset="0"/>
                <a:cs typeface="Calibri" pitchFamily="34" charset="0"/>
              </a:rPr>
              <a:t>6) Bar e Coffee Shop fanno concorrenza alla GD</a:t>
            </a:r>
          </a:p>
        </p:txBody>
      </p:sp>
      <p:sp>
        <p:nvSpPr>
          <p:cNvPr id="9" name="Rettangolo 8"/>
          <p:cNvSpPr/>
          <p:nvPr/>
        </p:nvSpPr>
        <p:spPr>
          <a:xfrm>
            <a:off x="2555776" y="6309320"/>
            <a:ext cx="4885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800" b="1" i="1" dirty="0" err="1">
                <a:latin typeface="Calibri" pitchFamily="34" charset="0"/>
                <a:cs typeface="Calibri" pitchFamily="34" charset="0"/>
              </a:rPr>
              <a:t>Starbucks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 Market, Canada (ph. Giuseppe </a:t>
            </a:r>
            <a:r>
              <a:rPr lang="it-IT" sz="1800" i="1" dirty="0" err="1">
                <a:latin typeface="Calibri" pitchFamily="34" charset="0"/>
                <a:cs typeface="Calibri" pitchFamily="34" charset="0"/>
              </a:rPr>
              <a:t>Caprotti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)</a:t>
            </a: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C:\GIUSEPPE CAPROTTI\2019\presentazione PP\IMG_5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764704"/>
            <a:ext cx="412961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907704" y="304076"/>
            <a:ext cx="7056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2600" b="1" dirty="0">
                <a:latin typeface="Calibri" pitchFamily="34" charset="0"/>
                <a:cs typeface="Calibri" pitchFamily="34" charset="0"/>
              </a:rPr>
              <a:t>7) I ristoranti consegnano a casa: in Italia fatturato pari a 350 milioni di € </a:t>
            </a:r>
          </a:p>
          <a:p>
            <a:pPr marL="342900" indent="-342900"/>
            <a:r>
              <a:rPr lang="it-IT" sz="2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(+69% rispetto al 2017 – dati FIPE</a:t>
            </a:r>
            <a:r>
              <a:rPr lang="it-IT" sz="26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9" name="Rettangolo 8"/>
          <p:cNvSpPr/>
          <p:nvPr/>
        </p:nvSpPr>
        <p:spPr>
          <a:xfrm>
            <a:off x="3315147" y="6021288"/>
            <a:ext cx="3904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800" b="1" i="1" dirty="0">
                <a:latin typeface="Calibri" pitchFamily="34" charset="0"/>
                <a:cs typeface="Calibri" pitchFamily="34" charset="0"/>
              </a:rPr>
              <a:t>Just </a:t>
            </a:r>
            <a:r>
              <a:rPr lang="it-IT" sz="1800" b="1" i="1" dirty="0" err="1">
                <a:latin typeface="Calibri" pitchFamily="34" charset="0"/>
                <a:cs typeface="Calibri" pitchFamily="34" charset="0"/>
              </a:rPr>
              <a:t>Eat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, Milano (ph. Giuseppe </a:t>
            </a:r>
            <a:r>
              <a:rPr lang="it-IT" sz="1800" i="1" dirty="0" err="1">
                <a:latin typeface="Calibri" pitchFamily="34" charset="0"/>
                <a:cs typeface="Calibri" pitchFamily="34" charset="0"/>
              </a:rPr>
              <a:t>Caprotti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)</a:t>
            </a: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C:\GIUSEPPE CAPROTTI\2019\presentazione PP\Just E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844824"/>
            <a:ext cx="709752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11760" y="6093296"/>
            <a:ext cx="54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800" i="1" dirty="0">
                <a:latin typeface="Calibri" pitchFamily="34" charset="0"/>
                <a:cs typeface="Calibri" pitchFamily="34" charset="0"/>
              </a:rPr>
              <a:t>Campo coltivato</a:t>
            </a:r>
            <a:endParaRPr kumimoji="0" lang="it-IT" sz="1800" b="0" i="0" u="none" strike="noStrike" cap="none" normalizeH="0" baseline="0" dirty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188640"/>
            <a:ext cx="6984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2600" b="1" dirty="0">
                <a:latin typeface="Calibri" pitchFamily="34" charset="0"/>
                <a:cs typeface="Calibri" pitchFamily="34" charset="0"/>
              </a:rPr>
              <a:t>8) </a:t>
            </a:r>
            <a:r>
              <a:rPr lang="it-IT" sz="2600" b="1" dirty="0" err="1">
                <a:latin typeface="Calibri" pitchFamily="34" charset="0"/>
                <a:cs typeface="Calibri" pitchFamily="34" charset="0"/>
              </a:rPr>
              <a:t>Agritech</a:t>
            </a:r>
            <a:r>
              <a:rPr lang="it-IT" sz="2600" b="1" dirty="0">
                <a:latin typeface="Calibri" pitchFamily="34" charset="0"/>
                <a:cs typeface="Calibri" pitchFamily="34" charset="0"/>
              </a:rPr>
              <a:t>: Investimenti a 17 miliardi di $ (+40% sul 2017 – 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Dati </a:t>
            </a:r>
            <a:r>
              <a:rPr lang="it-IT" sz="2200" i="1" dirty="0">
                <a:latin typeface="Calibri" pitchFamily="34" charset="0"/>
                <a:cs typeface="Calibri" pitchFamily="34" charset="0"/>
              </a:rPr>
              <a:t>Financial </a:t>
            </a:r>
            <a:r>
              <a:rPr lang="it-IT" sz="2200" i="1" dirty="0" err="1">
                <a:latin typeface="Calibri" pitchFamily="34" charset="0"/>
                <a:cs typeface="Calibri" pitchFamily="34" charset="0"/>
              </a:rPr>
              <a:t>Times</a:t>
            </a:r>
            <a:r>
              <a:rPr lang="it-IT" sz="2200" i="1" dirty="0">
                <a:latin typeface="Calibri" pitchFamily="34" charset="0"/>
                <a:cs typeface="Calibri" pitchFamily="34" charset="0"/>
              </a:rPr>
              <a:t> 08/03/2019)</a:t>
            </a:r>
          </a:p>
        </p:txBody>
      </p:sp>
      <p:pic>
        <p:nvPicPr>
          <p:cNvPr id="158722" name="Picture 2" descr="H:\EXPANSION\2018\BONDUELLE\facebook\1gennaio\repianoeditoriale\field-0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84784"/>
            <a:ext cx="6708658" cy="4472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835696" y="188640"/>
            <a:ext cx="7416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2600" b="1" dirty="0">
                <a:latin typeface="Calibri" pitchFamily="34" charset="0"/>
                <a:cs typeface="Calibri" pitchFamily="34" charset="0"/>
              </a:rPr>
              <a:t>9) Robotizzazione (di ristoranti </a:t>
            </a:r>
            <a:r>
              <a:rPr lang="it-IT" sz="2600" b="1" dirty="0" err="1">
                <a:latin typeface="Calibri" pitchFamily="34" charset="0"/>
                <a:cs typeface="Calibri" pitchFamily="34" charset="0"/>
              </a:rPr>
              <a:t>Hema</a:t>
            </a:r>
            <a:r>
              <a:rPr lang="it-IT" sz="2600" b="1" dirty="0">
                <a:latin typeface="Calibri" pitchFamily="34" charset="0"/>
                <a:cs typeface="Calibri" pitchFamily="34" charset="0"/>
              </a:rPr>
              <a:t> di </a:t>
            </a:r>
            <a:r>
              <a:rPr lang="it-IT" sz="2600" b="1" dirty="0" err="1">
                <a:latin typeface="Calibri" pitchFamily="34" charset="0"/>
                <a:cs typeface="Calibri" pitchFamily="34" charset="0"/>
              </a:rPr>
              <a:t>Alibaba</a:t>
            </a:r>
            <a:r>
              <a:rPr lang="it-IT" sz="2600" b="1" dirty="0">
                <a:latin typeface="Calibri" pitchFamily="34" charset="0"/>
                <a:cs typeface="Calibri" pitchFamily="34" charset="0"/>
              </a:rPr>
              <a:t>), digitalizzazione (tutti), </a:t>
            </a:r>
            <a:r>
              <a:rPr lang="it-IT" sz="2600" b="1" dirty="0" err="1">
                <a:latin typeface="Calibri" pitchFamily="34" charset="0"/>
                <a:cs typeface="Calibri" pitchFamily="34" charset="0"/>
              </a:rPr>
              <a:t>dematerializzazione</a:t>
            </a:r>
            <a:r>
              <a:rPr lang="it-IT" sz="2600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it-IT" sz="2600" b="1" dirty="0" err="1">
                <a:latin typeface="Calibri" pitchFamily="34" charset="0"/>
                <a:cs typeface="Calibri" pitchFamily="34" charset="0"/>
              </a:rPr>
              <a:t>Netflix</a:t>
            </a:r>
            <a:r>
              <a:rPr lang="it-IT" sz="26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it-IT" sz="2600" b="1" dirty="0" err="1">
                <a:latin typeface="Calibri" pitchFamily="34" charset="0"/>
                <a:cs typeface="Calibri" pitchFamily="34" charset="0"/>
              </a:rPr>
              <a:t>Spotify</a:t>
            </a:r>
            <a:r>
              <a:rPr lang="it-IT" sz="26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it-IT" sz="2600" b="1" dirty="0" err="1">
                <a:latin typeface="Calibri" pitchFamily="34" charset="0"/>
                <a:cs typeface="Calibri" pitchFamily="34" charset="0"/>
              </a:rPr>
              <a:t>Fortnite</a:t>
            </a:r>
            <a:r>
              <a:rPr lang="it-IT" sz="2600" b="1" dirty="0">
                <a:latin typeface="Calibri" pitchFamily="34" charset="0"/>
                <a:cs typeface="Calibri" pitchFamily="34" charset="0"/>
              </a:rPr>
              <a:t>)</a:t>
            </a:r>
            <a:endParaRPr lang="it-IT" sz="26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854195" y="5949280"/>
            <a:ext cx="297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b="1" i="1" dirty="0" err="1">
                <a:latin typeface="Calibri" pitchFamily="34" charset="0"/>
                <a:cs typeface="Calibri" pitchFamily="34" charset="0"/>
              </a:rPr>
              <a:t>Netflix</a:t>
            </a:r>
            <a:r>
              <a:rPr lang="it-IT" i="1" dirty="0">
                <a:latin typeface="Calibri" pitchFamily="34" charset="0"/>
                <a:cs typeface="Calibri" pitchFamily="34" charset="0"/>
              </a:rPr>
              <a:t> e </a:t>
            </a:r>
            <a:r>
              <a:rPr lang="it-IT" b="1" i="1" dirty="0" err="1">
                <a:latin typeface="Calibri" pitchFamily="34" charset="0"/>
                <a:cs typeface="Calibri" pitchFamily="34" charset="0"/>
              </a:rPr>
              <a:t>Spotify</a:t>
            </a:r>
            <a:r>
              <a:rPr lang="it-IT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it-IT" i="1" dirty="0" err="1">
                <a:latin typeface="Calibri" pitchFamily="34" charset="0"/>
                <a:cs typeface="Calibri" pitchFamily="34" charset="0"/>
              </a:rPr>
              <a:t>loghi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C:\GIUSEPPE CAPROTTI\2019\presentazione PP\Screenshot_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420887"/>
            <a:ext cx="2880320" cy="3038167"/>
          </a:xfrm>
          <a:prstGeom prst="rect">
            <a:avLst/>
          </a:prstGeom>
          <a:noFill/>
        </p:spPr>
      </p:pic>
      <p:pic>
        <p:nvPicPr>
          <p:cNvPr id="11" name="Picture 3" descr="C:\GIUSEPPE CAPROTTI\2019\presentazione PP\Screenshot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420888"/>
            <a:ext cx="3030428" cy="3023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835696" y="188640"/>
            <a:ext cx="7140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2600" b="1" dirty="0">
                <a:latin typeface="Calibri" pitchFamily="34" charset="0"/>
                <a:cs typeface="Calibri" pitchFamily="34" charset="0"/>
              </a:rPr>
              <a:t>10) Possibile utilizzo sofisticato dei Big Data (</a:t>
            </a:r>
            <a:r>
              <a:rPr lang="it-IT" sz="2600" b="1" dirty="0">
                <a:solidFill>
                  <a:srgbClr val="040E08"/>
                </a:solidFill>
                <a:latin typeface="Calibri" pitchFamily="34" charset="0"/>
                <a:cs typeface="Calibri" pitchFamily="34" charset="0"/>
              </a:rPr>
              <a:t>Amazon</a:t>
            </a:r>
            <a:r>
              <a:rPr lang="it-IT" sz="2600" b="1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9" name="Picture 1" descr="C:\GIUSEPPE CAPROTTI\2019\libro\FEBBRAIO 2019\19 febbraio\word\media\image9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1855" y="1340768"/>
            <a:ext cx="7092633" cy="4576560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2137871" y="6093296"/>
            <a:ext cx="653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dirty="0">
                <a:latin typeface="Calibri" pitchFamily="34" charset="0"/>
                <a:cs typeface="Calibri" pitchFamily="34" charset="0"/>
              </a:rPr>
              <a:t>Amazon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Alexa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Best Buy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a New York, USA 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(ph. Giuseppe </a:t>
            </a:r>
            <a:r>
              <a:rPr lang="it-IT" sz="1800" i="1" dirty="0" err="1">
                <a:latin typeface="Calibri" pitchFamily="34" charset="0"/>
                <a:cs typeface="Calibri" pitchFamily="34" charset="0"/>
              </a:rPr>
              <a:t>Caprotti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)</a:t>
            </a: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endParaRPr lang="it-IT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504" y="2708920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it-IT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b="1" dirty="0">
                <a:latin typeface="Calibri" pitchFamily="34" charset="0"/>
                <a:cs typeface="Calibri" pitchFamily="34" charset="0"/>
              </a:rPr>
              <a:t>Ma esiste anche un possibile rallentamento della </a:t>
            </a:r>
          </a:p>
          <a:p>
            <a:pPr marL="342900" indent="-342900" algn="ctr"/>
            <a:r>
              <a:rPr lang="it-IT" sz="3600" b="1" dirty="0">
                <a:latin typeface="Calibri" pitchFamily="34" charset="0"/>
                <a:cs typeface="Calibri" pitchFamily="34" charset="0"/>
              </a:rPr>
              <a:t>Globalizzazione: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1556792"/>
            <a:ext cx="83529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800" dirty="0">
                <a:latin typeface="Calibri" pitchFamily="34" charset="0"/>
                <a:cs typeface="Calibri" pitchFamily="34" charset="0"/>
              </a:rPr>
              <a:t> Peso del commercio internazionale nel PIL è sceso </a:t>
            </a:r>
          </a:p>
          <a:p>
            <a:r>
              <a:rPr lang="it-IT" sz="2800" b="1" dirty="0">
                <a:latin typeface="Calibri" pitchFamily="34" charset="0"/>
                <a:cs typeface="Calibri" pitchFamily="34" charset="0"/>
              </a:rPr>
              <a:t>dal 61% al 58% 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nel 2018</a:t>
            </a:r>
          </a:p>
          <a:p>
            <a:endParaRPr lang="it-IT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800" dirty="0">
                <a:latin typeface="Calibri" pitchFamily="34" charset="0"/>
                <a:cs typeface="Calibri" pitchFamily="34" charset="0"/>
              </a:rPr>
              <a:t> Gli investimenti transfrontalieri sono scesi del </a:t>
            </a:r>
            <a:r>
              <a:rPr lang="it-IT" sz="2800" b="1" dirty="0">
                <a:latin typeface="Calibri" pitchFamily="34" charset="0"/>
                <a:cs typeface="Calibri" pitchFamily="34" charset="0"/>
              </a:rPr>
              <a:t>3,5%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 dal 2017 al 2018</a:t>
            </a:r>
          </a:p>
          <a:p>
            <a:endParaRPr lang="it-IT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it-IT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800" dirty="0">
                <a:latin typeface="Calibri" pitchFamily="34" charset="0"/>
                <a:cs typeface="Calibri" pitchFamily="34" charset="0"/>
              </a:rPr>
              <a:t> La quota di profitti delle grandi multinazionali quotate è sceso </a:t>
            </a:r>
            <a:r>
              <a:rPr lang="it-IT" sz="2800" b="1" dirty="0">
                <a:latin typeface="Calibri" pitchFamily="34" charset="0"/>
                <a:cs typeface="Calibri" pitchFamily="34" charset="0"/>
              </a:rPr>
              <a:t>dal 33% al 31% 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(sul profitto di tutte le imprese quotate)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GIUSEPPE CAPROTTI\2019\libro\1 marzo\foto sistemate da stefano\Slowbalis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6937" y="469189"/>
            <a:ext cx="7067551" cy="4615995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1979712" y="5662989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i="1" dirty="0">
                <a:latin typeface="+mj-lt"/>
              </a:rPr>
              <a:t>“</a:t>
            </a:r>
            <a:r>
              <a:rPr lang="it-IT" sz="1800" i="1" dirty="0" err="1">
                <a:latin typeface="+mj-lt"/>
              </a:rPr>
              <a:t>Slowbalisation</a:t>
            </a:r>
            <a:r>
              <a:rPr lang="it-IT" sz="1800" i="1" dirty="0">
                <a:latin typeface="+mj-lt"/>
              </a:rPr>
              <a:t>”, </a:t>
            </a:r>
            <a:r>
              <a:rPr lang="it-IT" sz="1800" b="1" i="1" dirty="0">
                <a:latin typeface="+mj-lt"/>
              </a:rPr>
              <a:t>The </a:t>
            </a:r>
            <a:r>
              <a:rPr lang="it-IT" sz="1800" b="1" i="1" dirty="0" err="1">
                <a:latin typeface="+mj-lt"/>
              </a:rPr>
              <a:t>Economist</a:t>
            </a:r>
            <a:r>
              <a:rPr lang="it-IT" sz="1800" i="1" dirty="0">
                <a:latin typeface="+mj-lt"/>
              </a:rPr>
              <a:t>, 26</a:t>
            </a:r>
            <a:r>
              <a:rPr lang="it-IT" sz="1800" b="1" i="1" dirty="0">
                <a:latin typeface="+mj-lt"/>
              </a:rPr>
              <a:t> </a:t>
            </a:r>
            <a:r>
              <a:rPr lang="it-IT" sz="1800" i="1" dirty="0">
                <a:latin typeface="+mj-lt"/>
              </a:rPr>
              <a:t>febbraio 2019 (immagine tratta dal web)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51720" y="620688"/>
            <a:ext cx="4032448" cy="646331"/>
          </a:xfrm>
          <a:prstGeom prst="rect">
            <a:avLst/>
          </a:prstGeom>
          <a:noFill/>
          <a:ln>
            <a:solidFill>
              <a:srgbClr val="14353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Calibri" pitchFamily="34" charset="0"/>
                <a:cs typeface="Calibri" pitchFamily="34" charset="0"/>
              </a:rPr>
              <a:t>SCENARIO: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3528" y="2564904"/>
            <a:ext cx="82067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Calibri" pitchFamily="34" charset="0"/>
                <a:cs typeface="Calibri" pitchFamily="34" charset="0"/>
              </a:rPr>
              <a:t>I giganti dei 2 settori sono </a:t>
            </a:r>
          </a:p>
          <a:p>
            <a:pPr algn="ctr"/>
            <a:endParaRPr lang="it-IT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t-IT" sz="6000" b="1" dirty="0">
                <a:latin typeface="Calibri" pitchFamily="34" charset="0"/>
                <a:cs typeface="Calibri" pitchFamily="34" charset="0"/>
              </a:rPr>
              <a:t>SOTTO ASSEDIO</a:t>
            </a:r>
          </a:p>
          <a:p>
            <a:pPr algn="ctr"/>
            <a:endParaRPr lang="it-IT" sz="24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t-IT" sz="3600" dirty="0">
                <a:latin typeface="Calibri" pitchFamily="34" charset="0"/>
                <a:cs typeface="Calibri" pitchFamily="34" charset="0"/>
              </a:rPr>
              <a:t>(e nulla sarà come “prima”)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051720" y="6206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Calibri" pitchFamily="34" charset="0"/>
                <a:cs typeface="Calibri" pitchFamily="34" charset="0"/>
              </a:rPr>
              <a:t>LE MINACCE:</a:t>
            </a:r>
          </a:p>
        </p:txBody>
      </p:sp>
      <p:sp>
        <p:nvSpPr>
          <p:cNvPr id="7" name="Rettangolo 6"/>
          <p:cNvSpPr/>
          <p:nvPr/>
        </p:nvSpPr>
        <p:spPr>
          <a:xfrm>
            <a:off x="179512" y="170080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3600" dirty="0">
                <a:latin typeface="Calibri" pitchFamily="34" charset="0"/>
                <a:cs typeface="Calibri" pitchFamily="34" charset="0"/>
              </a:rPr>
              <a:t> Nella GD: E-Commerce, Discount e Ristorazione (anche a domicilio) </a:t>
            </a:r>
          </a:p>
          <a:p>
            <a:pPr algn="just"/>
            <a:endParaRPr lang="it-IT" sz="36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sz="36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3600" dirty="0">
                <a:latin typeface="Calibri" pitchFamily="34" charset="0"/>
                <a:cs typeface="Calibri" pitchFamily="34" charset="0"/>
              </a:rPr>
              <a:t> Nel largo consumo: marche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follower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, start-up innovative e prodotti a marchio privato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594928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latin typeface="Calibri" pitchFamily="34" charset="0"/>
                <a:cs typeface="Calibri" pitchFamily="34" charset="0"/>
              </a:rPr>
              <a:t>p.s.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 e i margini di tutti scendono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192690" y="624498"/>
            <a:ext cx="4032448" cy="646331"/>
          </a:xfrm>
          <a:prstGeom prst="rect">
            <a:avLst/>
          </a:prstGeom>
          <a:noFill/>
          <a:ln>
            <a:solidFill>
              <a:srgbClr val="14353A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0" y="177281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alibri" pitchFamily="34" charset="0"/>
                <a:cs typeface="Calibri" pitchFamily="34" charset="0"/>
              </a:rPr>
              <a:t>Amazon è il 2° DISTRIBUTORE MONDIALE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270892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latin typeface="Calibri" pitchFamily="34" charset="0"/>
                <a:cs typeface="Calibri" pitchFamily="34" charset="0"/>
              </a:rPr>
              <a:t>Lidl</a:t>
            </a:r>
            <a:r>
              <a:rPr lang="it-IT" sz="2800" b="1" dirty="0">
                <a:latin typeface="Calibri" pitchFamily="34" charset="0"/>
                <a:cs typeface="Calibri" pitchFamily="34" charset="0"/>
              </a:rPr>
              <a:t> è il 6° DISTRIBUTORE MONDIALE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55576" y="3543300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>
                <a:latin typeface="Calibri" pitchFamily="34" charset="0"/>
                <a:cs typeface="Calibri" pitchFamily="34" charset="0"/>
              </a:rPr>
              <a:t>Dati 2017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82402" y="500974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alibri" pitchFamily="34" charset="0"/>
                <a:cs typeface="Calibri" pitchFamily="34" charset="0"/>
              </a:rPr>
              <a:t>E nel Largo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Consumo…</a:t>
            </a:r>
            <a:endParaRPr lang="it-IT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GIUSEPPE CAPROTTI\2019\presentazione PP\tab_mod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79467"/>
            <a:ext cx="7200800" cy="5585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79512" y="2852936"/>
            <a:ext cx="856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itchFamily="34" charset="0"/>
                <a:cs typeface="Calibri" pitchFamily="34" charset="0"/>
              </a:rPr>
              <a:t>Alcune tendenze rilevate: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07705" y="188640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it-IT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2600" b="1" dirty="0">
                <a:latin typeface="Calibri" pitchFamily="34" charset="0"/>
                <a:cs typeface="Calibri" pitchFamily="34" charset="0"/>
              </a:rPr>
              <a:t>Aggregazioni tramite “shop in shop” </a:t>
            </a:r>
          </a:p>
          <a:p>
            <a:pPr marL="342900" indent="-342900"/>
            <a:r>
              <a:rPr lang="it-IT" sz="2600" dirty="0">
                <a:latin typeface="Calibri" pitchFamily="34" charset="0"/>
                <a:cs typeface="Calibri" pitchFamily="34" charset="0"/>
              </a:rPr>
              <a:t>(</a:t>
            </a:r>
            <a:r>
              <a:rPr lang="it-IT" sz="2600" b="1" i="1" dirty="0" err="1">
                <a:latin typeface="Calibri" pitchFamily="34" charset="0"/>
                <a:cs typeface="Calibri" pitchFamily="34" charset="0"/>
              </a:rPr>
              <a:t>Iper</a:t>
            </a:r>
            <a:r>
              <a:rPr lang="it-IT" sz="2600" i="1" dirty="0">
                <a:latin typeface="Calibri" pitchFamily="34" charset="0"/>
                <a:cs typeface="Calibri" pitchFamily="34" charset="0"/>
              </a:rPr>
              <a:t> – </a:t>
            </a:r>
            <a:r>
              <a:rPr lang="it-IT" sz="2600" b="1" i="1" dirty="0" err="1">
                <a:latin typeface="Calibri" pitchFamily="34" charset="0"/>
                <a:cs typeface="Calibri" pitchFamily="34" charset="0"/>
              </a:rPr>
              <a:t>Euronics</a:t>
            </a:r>
            <a:r>
              <a:rPr lang="it-IT" sz="2600" dirty="0">
                <a:latin typeface="Calibri" pitchFamily="34" charset="0"/>
                <a:cs typeface="Calibri" pitchFamily="34" charset="0"/>
              </a:rPr>
              <a:t>, </a:t>
            </a:r>
            <a:r>
              <a:rPr lang="it-IT" sz="2600" b="1" i="1" dirty="0" err="1">
                <a:latin typeface="Calibri" pitchFamily="34" charset="0"/>
                <a:cs typeface="Calibri" pitchFamily="34" charset="0"/>
              </a:rPr>
              <a:t>Tesco</a:t>
            </a:r>
            <a:r>
              <a:rPr lang="it-IT" sz="2600" i="1" dirty="0">
                <a:latin typeface="Calibri" pitchFamily="34" charset="0"/>
                <a:cs typeface="Calibri" pitchFamily="34" charset="0"/>
              </a:rPr>
              <a:t> – </a:t>
            </a:r>
            <a:r>
              <a:rPr lang="it-IT" sz="2600" b="1" i="1" dirty="0">
                <a:latin typeface="Calibri" pitchFamily="34" charset="0"/>
                <a:cs typeface="Calibri" pitchFamily="34" charset="0"/>
              </a:rPr>
              <a:t>Media Market</a:t>
            </a:r>
            <a:r>
              <a:rPr lang="it-IT" sz="2600" dirty="0">
                <a:latin typeface="Calibri" pitchFamily="34" charset="0"/>
                <a:cs typeface="Calibri" pitchFamily="34" charset="0"/>
              </a:rPr>
              <a:t>, </a:t>
            </a:r>
            <a:r>
              <a:rPr lang="it-IT" sz="2600" b="1" i="1" dirty="0" err="1">
                <a:latin typeface="Calibri" pitchFamily="34" charset="0"/>
                <a:cs typeface="Calibri" pitchFamily="34" charset="0"/>
              </a:rPr>
              <a:t>Starbucks</a:t>
            </a:r>
            <a:r>
              <a:rPr lang="it-IT" sz="2600" i="1" dirty="0">
                <a:latin typeface="Calibri" pitchFamily="34" charset="0"/>
                <a:cs typeface="Calibri" pitchFamily="34" charset="0"/>
              </a:rPr>
              <a:t> – </a:t>
            </a:r>
            <a:r>
              <a:rPr lang="it-IT" sz="2600" b="1" i="1" dirty="0">
                <a:latin typeface="Calibri" pitchFamily="34" charset="0"/>
                <a:cs typeface="Calibri" pitchFamily="34" charset="0"/>
              </a:rPr>
              <a:t>Best Buy</a:t>
            </a:r>
            <a:r>
              <a:rPr lang="it-IT" sz="26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4" name="Picture 2" descr="C:\GIUSEPPE CAPROTTI\2019\presentazione PP\IMG_5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844824"/>
            <a:ext cx="6000667" cy="45005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819550" y="6457890"/>
            <a:ext cx="6997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800" i="1" dirty="0">
                <a:latin typeface="Calibri" pitchFamily="34" charset="0"/>
                <a:cs typeface="Calibri" pitchFamily="34" charset="0"/>
              </a:rPr>
              <a:t>Distributore </a:t>
            </a:r>
            <a:r>
              <a:rPr lang="it-IT" sz="1800" b="1" i="1" dirty="0">
                <a:latin typeface="Calibri" pitchFamily="34" charset="0"/>
                <a:cs typeface="Calibri" pitchFamily="34" charset="0"/>
              </a:rPr>
              <a:t>Best Buy 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in uno </a:t>
            </a:r>
            <a:r>
              <a:rPr lang="it-IT" sz="1800" b="1" i="1" dirty="0" err="1">
                <a:latin typeface="Calibri" pitchFamily="34" charset="0"/>
                <a:cs typeface="Calibri" pitchFamily="34" charset="0"/>
              </a:rPr>
              <a:t>Starbucks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 in Canada (ph. Giuseppe </a:t>
            </a:r>
            <a:r>
              <a:rPr lang="it-IT" sz="1800" i="1" dirty="0" err="1">
                <a:latin typeface="Calibri" pitchFamily="34" charset="0"/>
                <a:cs typeface="Calibri" pitchFamily="34" charset="0"/>
              </a:rPr>
              <a:t>Caprotti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)</a:t>
            </a:r>
            <a:endParaRPr lang="it-IT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979712" y="188640"/>
            <a:ext cx="50675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it-IT" sz="2600" b="1" dirty="0">
                <a:latin typeface="Calibri" pitchFamily="34" charset="0"/>
                <a:cs typeface="Calibri" pitchFamily="34" charset="0"/>
              </a:rPr>
              <a:t>2) </a:t>
            </a:r>
            <a:r>
              <a:rPr lang="it-IT" sz="2600" b="1" dirty="0" err="1">
                <a:latin typeface="Calibri" pitchFamily="34" charset="0"/>
                <a:cs typeface="Calibri" pitchFamily="34" charset="0"/>
              </a:rPr>
              <a:t>Temporary</a:t>
            </a:r>
            <a:r>
              <a:rPr lang="it-IT" sz="2600" b="1" dirty="0">
                <a:latin typeface="Calibri" pitchFamily="34" charset="0"/>
                <a:cs typeface="Calibri" pitchFamily="34" charset="0"/>
              </a:rPr>
              <a:t> per testare il mercato</a:t>
            </a:r>
          </a:p>
        </p:txBody>
      </p:sp>
      <p:pic>
        <p:nvPicPr>
          <p:cNvPr id="7" name="Picture 2" descr="C:\GIUSEPPE CAPROTTI\2019\libro\FEBBRAIO 2019\19 febbraio\word\media\image2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124744"/>
            <a:ext cx="6879594" cy="458398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79712" y="5810780"/>
            <a:ext cx="6840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it-IT" sz="18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Il </a:t>
            </a:r>
            <a:r>
              <a:rPr kumimoji="0" lang="it-IT" sz="1800" b="0" i="1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temporary</a:t>
            </a:r>
            <a:r>
              <a:rPr kumimoji="0" lang="it-IT" sz="18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it-IT" sz="1800" b="1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IKEA</a:t>
            </a:r>
            <a:r>
              <a:rPr kumimoji="0" lang="it-IT" sz="18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di via Vigevano (Milano) 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(ph. Giuseppe </a:t>
            </a:r>
            <a:r>
              <a:rPr lang="it-IT" sz="1800" i="1" dirty="0" err="1">
                <a:latin typeface="Calibri" pitchFamily="34" charset="0"/>
                <a:cs typeface="Calibri" pitchFamily="34" charset="0"/>
              </a:rPr>
              <a:t>Caprotti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)</a:t>
            </a: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907704" y="188640"/>
            <a:ext cx="5732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2600" b="1" dirty="0">
                <a:latin typeface="Calibri" pitchFamily="34" charset="0"/>
                <a:cs typeface="Calibri" pitchFamily="34" charset="0"/>
              </a:rPr>
              <a:t>3) Vendite dirette dalle marche leader</a:t>
            </a:r>
          </a:p>
        </p:txBody>
      </p:sp>
      <p:pic>
        <p:nvPicPr>
          <p:cNvPr id="9" name="Picture 1" descr="C:\GIUSEPPE CAPROTTI\2019\libro\FEBBRAIO 2019\19 febbraio\word\media\image8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764704"/>
            <a:ext cx="4631301" cy="5280682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914005" y="6170821"/>
            <a:ext cx="43493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it-IT" sz="18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it-IT" sz="1800" b="1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Lindt</a:t>
            </a:r>
            <a:r>
              <a:rPr kumimoji="0" lang="it-IT" sz="18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it-IT" sz="1800" b="0" i="1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Store</a:t>
            </a:r>
            <a:r>
              <a:rPr kumimoji="0" lang="it-IT" sz="18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a Vienna 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(ph. Giuseppe </a:t>
            </a:r>
            <a:r>
              <a:rPr lang="it-IT" sz="1800" i="1" dirty="0" err="1">
                <a:latin typeface="Calibri" pitchFamily="34" charset="0"/>
                <a:cs typeface="Calibri" pitchFamily="34" charset="0"/>
              </a:rPr>
              <a:t>Caprotti</a:t>
            </a:r>
            <a:r>
              <a:rPr lang="it-IT" sz="1800" i="1" dirty="0">
                <a:latin typeface="Calibri" pitchFamily="34" charset="0"/>
                <a:cs typeface="Calibri" pitchFamily="34" charset="0"/>
              </a:rPr>
              <a:t>)</a:t>
            </a: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1">
      <a:dk1>
        <a:srgbClr val="000000"/>
      </a:dk1>
      <a:lt1>
        <a:srgbClr val="FFFFFF"/>
      </a:lt1>
      <a:dk2>
        <a:srgbClr val="4D4D4D"/>
      </a:dk2>
      <a:lt2>
        <a:srgbClr val="F26E20"/>
      </a:lt2>
      <a:accent1>
        <a:srgbClr val="F39519"/>
      </a:accent1>
      <a:accent2>
        <a:srgbClr val="F3B314"/>
      </a:accent2>
      <a:accent3>
        <a:srgbClr val="FFFFFF"/>
      </a:accent3>
      <a:accent4>
        <a:srgbClr val="000000"/>
      </a:accent4>
      <a:accent5>
        <a:srgbClr val="F8C8AB"/>
      </a:accent5>
      <a:accent6>
        <a:srgbClr val="DCA211"/>
      </a:accent6>
      <a:hlink>
        <a:srgbClr val="0060AE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A56F03"/>
        </a:lt2>
        <a:accent1>
          <a:srgbClr val="D29100"/>
        </a:accent1>
        <a:accent2>
          <a:srgbClr val="DAA507"/>
        </a:accent2>
        <a:accent3>
          <a:srgbClr val="FFFFFF"/>
        </a:accent3>
        <a:accent4>
          <a:srgbClr val="404040"/>
        </a:accent4>
        <a:accent5>
          <a:srgbClr val="E5C7AA"/>
        </a:accent5>
        <a:accent6>
          <a:srgbClr val="C59506"/>
        </a:accent6>
        <a:hlink>
          <a:srgbClr val="1C1B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F26E20"/>
        </a:lt2>
        <a:accent1>
          <a:srgbClr val="F39519"/>
        </a:accent1>
        <a:accent2>
          <a:srgbClr val="F3B314"/>
        </a:accent2>
        <a:accent3>
          <a:srgbClr val="FFFFFF"/>
        </a:accent3>
        <a:accent4>
          <a:srgbClr val="404040"/>
        </a:accent4>
        <a:accent5>
          <a:srgbClr val="F8C8AB"/>
        </a:accent5>
        <a:accent6>
          <a:srgbClr val="DCA211"/>
        </a:accent6>
        <a:hlink>
          <a:srgbClr val="0060A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000000"/>
        </a:dk1>
        <a:lt1>
          <a:srgbClr val="FFFFFF"/>
        </a:lt1>
        <a:dk2>
          <a:srgbClr val="4D4D4D"/>
        </a:dk2>
        <a:lt2>
          <a:srgbClr val="F26E20"/>
        </a:lt2>
        <a:accent1>
          <a:srgbClr val="F39519"/>
        </a:accent1>
        <a:accent2>
          <a:srgbClr val="F3B314"/>
        </a:accent2>
        <a:accent3>
          <a:srgbClr val="FFFFFF"/>
        </a:accent3>
        <a:accent4>
          <a:srgbClr val="000000"/>
        </a:accent4>
        <a:accent5>
          <a:srgbClr val="F8C8AB"/>
        </a:accent5>
        <a:accent6>
          <a:srgbClr val="DCA211"/>
        </a:accent6>
        <a:hlink>
          <a:srgbClr val="0060A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95</TotalTime>
  <Words>461</Words>
  <Application>Microsoft Office PowerPoint</Application>
  <PresentationFormat>Presentazione su schermo (4:3)</PresentationFormat>
  <Paragraphs>71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Microsoft Sans Serif</vt:lpstr>
      <vt:lpstr>Wingdings</vt:lpstr>
      <vt:lpstr>powerpoint-template</vt:lpstr>
      <vt:lpstr>Alcune tendenze del  mondo della distribuzione  e del largo consumo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Alcune tendenze del  mondo della distribuzione  e del largo consumo</dc:title>
  <dc:creator>Silvia</dc:creator>
  <cp:lastModifiedBy>Giuseppe Caprotti</cp:lastModifiedBy>
  <cp:revision>13</cp:revision>
  <dcterms:created xsi:type="dcterms:W3CDTF">2019-03-18T13:33:44Z</dcterms:created>
  <dcterms:modified xsi:type="dcterms:W3CDTF">2019-03-19T09:21:53Z</dcterms:modified>
</cp:coreProperties>
</file>